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0"/>
  </p:notesMasterIdLst>
  <p:sldIdLst>
    <p:sldId id="590" r:id="rId4"/>
    <p:sldId id="611" r:id="rId5"/>
    <p:sldId id="597" r:id="rId6"/>
    <p:sldId id="596" r:id="rId7"/>
    <p:sldId id="595" r:id="rId8"/>
    <p:sldId id="625" r:id="rId9"/>
    <p:sldId id="623" r:id="rId10"/>
    <p:sldId id="635" r:id="rId11"/>
    <p:sldId id="644" r:id="rId12"/>
    <p:sldId id="645" r:id="rId13"/>
    <p:sldId id="646" r:id="rId14"/>
    <p:sldId id="647" r:id="rId15"/>
    <p:sldId id="624" r:id="rId16"/>
    <p:sldId id="648" r:id="rId17"/>
    <p:sldId id="649" r:id="rId18"/>
    <p:sldId id="626" r:id="rId19"/>
    <p:sldId id="632" r:id="rId20"/>
    <p:sldId id="627" r:id="rId21"/>
    <p:sldId id="628" r:id="rId22"/>
    <p:sldId id="629" r:id="rId23"/>
    <p:sldId id="631" r:id="rId24"/>
    <p:sldId id="634" r:id="rId25"/>
    <p:sldId id="630" r:id="rId26"/>
    <p:sldId id="613" r:id="rId27"/>
    <p:sldId id="614" r:id="rId28"/>
    <p:sldId id="615" r:id="rId29"/>
    <p:sldId id="617" r:id="rId30"/>
    <p:sldId id="616" r:id="rId31"/>
    <p:sldId id="618" r:id="rId32"/>
    <p:sldId id="619" r:id="rId33"/>
    <p:sldId id="620" r:id="rId34"/>
    <p:sldId id="593" r:id="rId35"/>
    <p:sldId id="600" r:id="rId36"/>
    <p:sldId id="621" r:id="rId37"/>
    <p:sldId id="651" r:id="rId38"/>
    <p:sldId id="643" r:id="rId39"/>
    <p:sldId id="652" r:id="rId40"/>
    <p:sldId id="594" r:id="rId41"/>
    <p:sldId id="622" r:id="rId42"/>
    <p:sldId id="637" r:id="rId43"/>
    <p:sldId id="638" r:id="rId44"/>
    <p:sldId id="641" r:id="rId45"/>
    <p:sldId id="636" r:id="rId46"/>
    <p:sldId id="642" r:id="rId47"/>
    <p:sldId id="609" r:id="rId48"/>
    <p:sldId id="6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C0E9"/>
    <a:srgbClr val="7188A8"/>
    <a:srgbClr val="F5E0D4"/>
    <a:srgbClr val="F7B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showGuides="1">
      <p:cViewPr varScale="1">
        <p:scale>
          <a:sx n="86" d="100"/>
          <a:sy n="86" d="100"/>
        </p:scale>
        <p:origin x="422" y="62"/>
      </p:cViewPr>
      <p:guideLst>
        <p:guide orient="horz" pos="2150"/>
        <p:guide pos="3831"/>
        <p:guide pos="229"/>
        <p:guide pos="7435"/>
        <p:guide orient="horz" pos="235"/>
        <p:guide orient="horz" pos="40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notesMaster" Target="notesMasters/notes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1488F-F648-4DE3-8638-13CCFA9B2E5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B49B2-D5A3-4B8C-8CEA-58D2F3A1FA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4803A1-9305-4DF3-8889-9FD3438A786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3ED629-5C92-47D9-AA19-0BF1C76404F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803A1-9305-4DF3-8889-9FD3438A786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3ED629-5C92-47D9-AA19-0BF1C76404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1" Type="http://schemas.openxmlformats.org/officeDocument/2006/relationships/slideLayout" Target="../slideLayouts/slideLayout7.xml"/><Relationship Id="rId10" Type="http://schemas.openxmlformats.org/officeDocument/2006/relationships/image" Target="../media/image40.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113646" y="1567765"/>
            <a:ext cx="6043448" cy="3846195"/>
            <a:chOff x="3112376" y="1704054"/>
            <a:chExt cx="6043448" cy="3846195"/>
          </a:xfrm>
        </p:grpSpPr>
        <p:cxnSp>
          <p:nvCxnSpPr>
            <p:cNvPr id="18" name="直接连接符 17"/>
            <p:cNvCxnSpPr/>
            <p:nvPr/>
          </p:nvCxnSpPr>
          <p:spPr>
            <a:xfrm flipV="1">
              <a:off x="3112376" y="3073432"/>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965816" y="3612229"/>
              <a:ext cx="4116705" cy="1938020"/>
            </a:xfrm>
            <a:prstGeom prst="rect">
              <a:avLst/>
            </a:prstGeom>
            <a:noFill/>
          </p:spPr>
          <p:txBody>
            <a:bodyPr wrap="square" lIns="91440" tIns="45720" rIns="91440" bIns="45720">
              <a:spAutoFit/>
            </a:bodyPr>
            <a:lstStyle/>
            <a:p>
              <a:pPr marL="0" marR="0" lvl="0" indent="0" algn="ctr" defTabSz="914400" rtl="0" fontAlgn="auto">
                <a:lnSpc>
                  <a:spcPct val="100000"/>
                </a:lnSpc>
                <a:spcBef>
                  <a:spcPts val="0"/>
                </a:spcBef>
                <a:spcAft>
                  <a:spcPts val="0"/>
                </a:spcAft>
                <a:buClrTx/>
                <a:buSzTx/>
                <a:buFontTx/>
                <a:buNone/>
                <a:defRPr/>
              </a:pPr>
              <a:r>
                <a:rPr lang="zh-CN" altLang="en-US" sz="3000" b="1" dirty="0">
                  <a:solidFill>
                    <a:schemeClr val="accent1"/>
                  </a:solidFill>
                  <a:effectLst>
                    <a:outerShdw blurRad="38100" dist="25400" dir="5400000" algn="ctr" rotWithShape="0">
                      <a:srgbClr val="6E747A">
                        <a:alpha val="43000"/>
                      </a:srgbClr>
                    </a:outerShdw>
                  </a:effectLst>
                  <a:cs typeface="+mn-ea"/>
                  <a:sym typeface="+mn-lt"/>
                </a:rPr>
                <a:t>基于微信开发者平台的飞翔小鸟游戏开发</a:t>
              </a:r>
              <a:endParaRPr lang="zh-CN" altLang="en-US" sz="3000" b="1" dirty="0">
                <a:solidFill>
                  <a:schemeClr val="accent1"/>
                </a:solidFill>
                <a:effectLst>
                  <a:outerShdw blurRad="38100" dist="25400" dir="5400000" algn="ctr" rotWithShape="0">
                    <a:srgbClr val="6E747A">
                      <a:alpha val="43000"/>
                    </a:srgbClr>
                  </a:outerShdw>
                </a:effectLst>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lang="zh-CN" altLang="en-US" sz="3000" dirty="0">
                <a:solidFill>
                  <a:schemeClr val="bg1"/>
                </a:solidFill>
                <a:cs typeface="+mn-ea"/>
                <a:sym typeface="+mn-lt"/>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11789" y="1704054"/>
              <a:ext cx="5223642" cy="82994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rPr>
                <a:t>软件需求规格说明</a:t>
              </a:r>
              <a:endParaRPr kumimoji="0" lang="zh-CN" altLang="en-US" sz="48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
        <p:nvSpPr>
          <p:cNvPr id="4" name="文本框 3"/>
          <p:cNvSpPr txBox="1"/>
          <p:nvPr/>
        </p:nvSpPr>
        <p:spPr>
          <a:xfrm>
            <a:off x="5297805" y="5414010"/>
            <a:ext cx="2280920" cy="1198880"/>
          </a:xfrm>
          <a:prstGeom prst="rect">
            <a:avLst/>
          </a:prstGeom>
          <a:noFill/>
        </p:spPr>
        <p:txBody>
          <a:bodyPr wrap="square" rtlCol="0">
            <a:spAutoFit/>
            <a:scene3d>
              <a:camera prst="orthographicFront"/>
              <a:lightRig rig="threePt" dir="t"/>
            </a:scene3d>
          </a:bodyPr>
          <a:lstStyle/>
          <a:p>
            <a:r>
              <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G17</a:t>
            </a:r>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小组</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组长：周诚信</a:t>
            </a:r>
            <a:endParaRPr lang="en-US" altLang="zh-CN"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组员：李以昕、陈骁</a:t>
            </a:r>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zh-CN" altLang="en-US"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文本框 5"/>
          <p:cNvSpPr txBox="1"/>
          <p:nvPr/>
        </p:nvSpPr>
        <p:spPr>
          <a:xfrm>
            <a:off x="4881245" y="4644390"/>
            <a:ext cx="2287270" cy="521970"/>
          </a:xfrm>
          <a:prstGeom prst="rect">
            <a:avLst/>
          </a:prstGeom>
          <a:noFill/>
        </p:spPr>
        <p:txBody>
          <a:bodyPr wrap="none" rtlCol="0" anchor="t">
            <a:spAutoFit/>
          </a:bodyPr>
          <a:lstStyle/>
          <a:p>
            <a:pPr marL="0" marR="0" lvl="0" indent="0" algn="ctr" defTabSz="914400" rtl="0" fontAlgn="auto">
              <a:lnSpc>
                <a:spcPct val="100000"/>
              </a:lnSpc>
              <a:spcBef>
                <a:spcPts val="0"/>
              </a:spcBef>
              <a:spcAft>
                <a:spcPts val="0"/>
              </a:spcAft>
              <a:buClrTx/>
              <a:buSzTx/>
              <a:buFontTx/>
              <a:buNone/>
              <a:defRPr/>
            </a:pPr>
            <a:r>
              <a:rPr lang="en-US" altLang="zh-CN" sz="2800" b="1" dirty="0">
                <a:solidFill>
                  <a:schemeClr val="accent1"/>
                </a:solidFill>
                <a:effectLst>
                  <a:outerShdw blurRad="38100" dist="25400" dir="5400000" algn="ctr" rotWithShape="0">
                    <a:srgbClr val="6E747A">
                      <a:alpha val="43000"/>
                    </a:srgbClr>
                  </a:outerShdw>
                </a:effectLst>
                <a:cs typeface="+mn-ea"/>
                <a:sym typeface="+mn-lt"/>
              </a:rPr>
              <a:t>FLAPPY BIRD</a:t>
            </a:r>
            <a:endParaRPr lang="zh-C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12" name="文本框 11"/>
          <p:cNvSpPr txBox="1"/>
          <p:nvPr/>
        </p:nvSpPr>
        <p:spPr>
          <a:xfrm>
            <a:off x="909161" y="1360474"/>
            <a:ext cx="6094520" cy="2031325"/>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你期待的角色界面设计是如何的？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参考图片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：如果角色立绘比较精美，倾向于上面这种，可以看得更多一些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：图二比较好，可以看见的比较多一些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909161" y="3391799"/>
            <a:ext cx="10685076" cy="1754326"/>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你期待的角色应该有哪些技能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：首先，这鸟得会冲刺，冲的时候得是无敌，可以把水管撞坏，撞坏有加分；抵一条命的护盾；有摧毁地形的攻击措施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：想要无敌可以自动寻路，这样看上去比较酷炫。</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：想爆炸一类的技能和复活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7003535" y="1243159"/>
            <a:ext cx="4750354" cy="2585323"/>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）在游戏界面，你认为技能应该摆放在哪个位置，会让你觉得更好点击？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下面这块黑地，既不影响看障碍物的位置，而且大拇指方便点击。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：一般来说玩手机，大拇指在</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这个位置，所以放在这个位置比较好。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：按钮放在正下方，</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方便按一点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12" name="文本框 11"/>
          <p:cNvSpPr txBox="1"/>
          <p:nvPr/>
        </p:nvSpPr>
        <p:spPr>
          <a:xfrm>
            <a:off x="909161" y="1360474"/>
            <a:ext cx="6094520" cy="2031325"/>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4)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你期待的角色界面设计是如何的？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参考图片</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：如果角色立绘比较精美，倾向于上面这种，可以看得更多一些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：图二比较好，可以看见的比较多一些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909161" y="3391799"/>
            <a:ext cx="10685076" cy="1754326"/>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你期待的角色应该有哪些技能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：首先，这鸟得会冲刺，冲的时候得是无敌，可以把水管撞坏，撞坏有加分；抵一条命的护盾；有摧毁地形的攻击措施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：想要无敌可以自动寻路，这样看上去比较酷炫。</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：想爆炸一类的技能和复活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7003535" y="1243159"/>
            <a:ext cx="4750354" cy="2585323"/>
          </a:xfrm>
          <a:prstGeom prst="rect">
            <a:avLst/>
          </a:prstGeom>
          <a:noFill/>
        </p:spPr>
        <p:txBody>
          <a:bodyPr wrap="square">
            <a:spAutoFit/>
          </a:bodyPr>
          <a:lstStyle/>
          <a:p>
            <a:pPr algn="just">
              <a:tabLst>
                <a:tab pos="3520440" algn="l"/>
              </a:tabLst>
            </a:pP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）在游戏界面，你认为技能应该摆放在哪个位置，会让你觉得更好点击？</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下面这块黑地，既不影响看障碍物的位置，而且大拇指方便点击。</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：一般来说玩手机，大拇指在</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这个位置，所以放在这个位置比较好。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：按钮放在正下方，</a:t>
            </a:r>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TAP TO START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方便按一点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tabLst>
                <a:tab pos="3520440" algn="l"/>
              </a:tabLst>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10" name="图片 9"/>
          <p:cNvPicPr/>
          <p:nvPr/>
        </p:nvPicPr>
        <p:blipFill rotWithShape="1">
          <a:blip r:embed="rId1" cstate="print">
            <a:extLst>
              <a:ext uri="{28A0092B-C50C-407E-A947-70E740481C1C}">
                <a14:useLocalDpi xmlns:a14="http://schemas.microsoft.com/office/drawing/2010/main" val="0"/>
              </a:ext>
            </a:extLst>
          </a:blip>
          <a:srcRect t="8525" b="8009"/>
          <a:stretch>
            <a:fillRect/>
          </a:stretch>
        </p:blipFill>
        <p:spPr bwMode="auto">
          <a:xfrm>
            <a:off x="2457290" y="1627109"/>
            <a:ext cx="2629615" cy="4556896"/>
          </a:xfrm>
          <a:prstGeom prst="rect">
            <a:avLst/>
          </a:prstGeom>
          <a:noFill/>
          <a:ln>
            <a:noFill/>
          </a:ln>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7263" b="7656"/>
          <a:stretch>
            <a:fillRect/>
          </a:stretch>
        </p:blipFill>
        <p:spPr>
          <a:xfrm>
            <a:off x="6536702" y="1627109"/>
            <a:ext cx="3012726" cy="4556896"/>
          </a:xfrm>
          <a:prstGeom prst="rect">
            <a:avLst/>
          </a:prstGeom>
        </p:spPr>
      </p:pic>
      <p:sp>
        <p:nvSpPr>
          <p:cNvPr id="8" name="文本框 7"/>
          <p:cNvSpPr txBox="1"/>
          <p:nvPr/>
        </p:nvSpPr>
        <p:spPr>
          <a:xfrm>
            <a:off x="3888419" y="953558"/>
            <a:ext cx="4634144" cy="584775"/>
          </a:xfrm>
          <a:prstGeom prst="rect">
            <a:avLst/>
          </a:prstGeom>
          <a:noFill/>
        </p:spPr>
        <p:txBody>
          <a:bodyPr wrap="square" rtlCol="0">
            <a:spAutoFit/>
          </a:bodyPr>
          <a:lstStyle/>
          <a:p>
            <a:r>
              <a:rPr lang="zh-CN" altLang="en-US" sz="3200" dirty="0"/>
              <a:t>用户反映界面配色不行</a:t>
            </a:r>
            <a:endParaRPr lang="zh-CN" altLang="en-US" sz="3200" dirty="0"/>
          </a:p>
        </p:txBody>
      </p:sp>
      <p:sp>
        <p:nvSpPr>
          <p:cNvPr id="3" name="矩形 2"/>
          <p:cNvSpPr/>
          <p:nvPr/>
        </p:nvSpPr>
        <p:spPr>
          <a:xfrm>
            <a:off x="3113393" y="2050742"/>
            <a:ext cx="523782" cy="158205"/>
          </a:xfrm>
          <a:prstGeom prst="rect">
            <a:avLst/>
          </a:prstGeom>
          <a:solidFill>
            <a:srgbClr val="688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65435" y="5345837"/>
            <a:ext cx="285276" cy="184951"/>
          </a:xfrm>
          <a:prstGeom prst="rect">
            <a:avLst/>
          </a:prstGeom>
          <a:solidFill>
            <a:srgbClr val="688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7089" b="9644"/>
          <a:stretch>
            <a:fillRect/>
          </a:stretch>
        </p:blipFill>
        <p:spPr>
          <a:xfrm>
            <a:off x="1121536" y="2183106"/>
            <a:ext cx="2597354" cy="3844832"/>
          </a:xfrm>
          <a:prstGeom prst="rect">
            <a:avLst/>
          </a:prstGeom>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8026" b="8091"/>
          <a:stretch>
            <a:fillRect/>
          </a:stretch>
        </p:blipFill>
        <p:spPr>
          <a:xfrm>
            <a:off x="4810898" y="2183105"/>
            <a:ext cx="2601199" cy="387907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t="8285" b="7443"/>
          <a:stretch>
            <a:fillRect/>
          </a:stretch>
        </p:blipFill>
        <p:spPr>
          <a:xfrm>
            <a:off x="8504105" y="2183105"/>
            <a:ext cx="2566359" cy="3844833"/>
          </a:xfrm>
          <a:prstGeom prst="rect">
            <a:avLst/>
          </a:prstGeom>
        </p:spPr>
      </p:pic>
      <p:sp>
        <p:nvSpPr>
          <p:cNvPr id="17" name="文本框 16"/>
          <p:cNvSpPr txBox="1"/>
          <p:nvPr/>
        </p:nvSpPr>
        <p:spPr>
          <a:xfrm>
            <a:off x="3319469" y="1052146"/>
            <a:ext cx="5584055" cy="584775"/>
          </a:xfrm>
          <a:prstGeom prst="rect">
            <a:avLst/>
          </a:prstGeom>
          <a:noFill/>
        </p:spPr>
        <p:txBody>
          <a:bodyPr wrap="square" rtlCol="0">
            <a:spAutoFit/>
          </a:bodyPr>
          <a:lstStyle/>
          <a:p>
            <a:r>
              <a:rPr lang="zh-CN" altLang="en-US" sz="3200" dirty="0"/>
              <a:t>询问其他用户界面的色彩搭配</a:t>
            </a:r>
            <a:endParaRPr lang="zh-CN" altLang="en-US" sz="3200" dirty="0"/>
          </a:p>
        </p:txBody>
      </p:sp>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文本框 1"/>
          <p:cNvSpPr txBox="1"/>
          <p:nvPr/>
        </p:nvSpPr>
        <p:spPr>
          <a:xfrm>
            <a:off x="3966098" y="3136612"/>
            <a:ext cx="4259803" cy="584775"/>
          </a:xfrm>
          <a:prstGeom prst="rect">
            <a:avLst/>
          </a:prstGeom>
          <a:noFill/>
        </p:spPr>
        <p:txBody>
          <a:bodyPr wrap="square" rtlCol="0">
            <a:spAutoFit/>
          </a:bodyPr>
          <a:lstStyle/>
          <a:p>
            <a:r>
              <a:rPr lang="zh-CN" altLang="en-US" sz="3200" dirty="0"/>
              <a:t>最终界面得到用户确认</a:t>
            </a:r>
            <a:endParaRPr lang="zh-CN" alt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3538" y="467169"/>
            <a:ext cx="2371764" cy="584977"/>
            <a:chOff x="334963" y="486219"/>
            <a:chExt cx="2371764" cy="584977"/>
          </a:xfrm>
        </p:grpSpPr>
        <p:sp>
          <p:nvSpPr>
            <p:cNvPr id="19" name="文本框 18"/>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用户需求</a:t>
              </a:r>
              <a:endParaRPr lang="zh-CN" altLang="en-US" sz="3200" b="1" dirty="0">
                <a:solidFill>
                  <a:srgbClr val="7188A8"/>
                </a:solidFill>
                <a:cs typeface="+mn-ea"/>
                <a:sym typeface="+mn-lt"/>
              </a:endParaRPr>
            </a:p>
          </p:txBody>
        </p:sp>
        <p:sp>
          <p:nvSpPr>
            <p:cNvPr id="20" name="矩形 19"/>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3" name="文本框 2"/>
          <p:cNvSpPr txBox="1"/>
          <p:nvPr/>
        </p:nvSpPr>
        <p:spPr>
          <a:xfrm>
            <a:off x="2516018" y="1457325"/>
            <a:ext cx="3076913" cy="3713678"/>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a:t>功能性需求</a:t>
            </a:r>
            <a:endParaRPr lang="en-US" altLang="zh-CN" dirty="0"/>
          </a:p>
          <a:p>
            <a:endParaRPr lang="en-US" altLang="zh-CN" dirty="0"/>
          </a:p>
          <a:p>
            <a:r>
              <a:rPr lang="en-US" altLang="zh-CN" dirty="0"/>
              <a:t>1.</a:t>
            </a:r>
            <a:r>
              <a:rPr lang="zh-CN" altLang="en-US" dirty="0"/>
              <a:t>玩法逻辑的实现：</a:t>
            </a:r>
            <a:endParaRPr lang="en-US" altLang="zh-CN" dirty="0"/>
          </a:p>
          <a:p>
            <a:r>
              <a:rPr lang="en-US" altLang="zh-CN" dirty="0"/>
              <a:t>        1)</a:t>
            </a:r>
            <a:r>
              <a:rPr lang="zh-CN" altLang="en-US" dirty="0"/>
              <a:t>上下移动躲避水管</a:t>
            </a:r>
            <a:endParaRPr lang="en-US" altLang="zh-CN" dirty="0"/>
          </a:p>
          <a:p>
            <a:r>
              <a:rPr lang="en-US" altLang="zh-CN" dirty="0"/>
              <a:t>        2)</a:t>
            </a:r>
            <a:r>
              <a:rPr lang="zh-CN" altLang="en-US" dirty="0"/>
              <a:t>吃金币</a:t>
            </a:r>
            <a:endParaRPr lang="en-US" altLang="zh-CN" dirty="0"/>
          </a:p>
          <a:p>
            <a:r>
              <a:rPr lang="en-US" altLang="zh-CN" dirty="0"/>
              <a:t>        3)</a:t>
            </a:r>
            <a:r>
              <a:rPr lang="zh-CN" altLang="en-US" dirty="0"/>
              <a:t>使用技能</a:t>
            </a:r>
            <a:endParaRPr lang="en-US" altLang="zh-CN" dirty="0"/>
          </a:p>
          <a:p>
            <a:r>
              <a:rPr lang="en-US" altLang="zh-CN" dirty="0"/>
              <a:t>2.</a:t>
            </a:r>
            <a:r>
              <a:rPr lang="zh-CN" altLang="en-US" dirty="0"/>
              <a:t>切换地图</a:t>
            </a:r>
            <a:endParaRPr lang="en-US" altLang="zh-CN" dirty="0"/>
          </a:p>
          <a:p>
            <a:r>
              <a:rPr lang="en-US" altLang="zh-CN" dirty="0"/>
              <a:t>3.</a:t>
            </a:r>
            <a:r>
              <a:rPr lang="zh-CN" altLang="en-US" dirty="0"/>
              <a:t>切换皮肤和角色</a:t>
            </a:r>
            <a:endParaRPr lang="en-US" altLang="zh-CN" dirty="0"/>
          </a:p>
          <a:p>
            <a:r>
              <a:rPr lang="en-US" altLang="zh-CN" dirty="0"/>
              <a:t>3.</a:t>
            </a:r>
            <a:r>
              <a:rPr lang="zh-CN" altLang="en-US" dirty="0"/>
              <a:t>难度选择</a:t>
            </a:r>
            <a:endParaRPr lang="en-US" altLang="zh-CN" dirty="0"/>
          </a:p>
          <a:p>
            <a:r>
              <a:rPr lang="en-US" altLang="zh-CN" dirty="0"/>
              <a:t>4.</a:t>
            </a:r>
            <a:r>
              <a:rPr lang="zh-CN" altLang="en-US" dirty="0"/>
              <a:t>好友功能</a:t>
            </a:r>
            <a:endParaRPr lang="en-US" altLang="zh-CN" dirty="0"/>
          </a:p>
          <a:p>
            <a:r>
              <a:rPr lang="en-US" altLang="zh-CN" dirty="0"/>
              <a:t>5.</a:t>
            </a:r>
            <a:r>
              <a:rPr lang="zh-CN" altLang="en-US" dirty="0"/>
              <a:t>商城功能</a:t>
            </a:r>
            <a:endParaRPr lang="en-US" altLang="zh-CN" dirty="0"/>
          </a:p>
          <a:p>
            <a:r>
              <a:rPr lang="en-US" altLang="zh-CN" dirty="0"/>
              <a:t>6.</a:t>
            </a:r>
            <a:r>
              <a:rPr lang="zh-CN" altLang="en-US" dirty="0"/>
              <a:t>排行榜功能</a:t>
            </a:r>
            <a:endParaRPr lang="en-US" altLang="zh-CN" dirty="0"/>
          </a:p>
        </p:txBody>
      </p:sp>
      <p:sp>
        <p:nvSpPr>
          <p:cNvPr id="4" name="文本框 3"/>
          <p:cNvSpPr txBox="1"/>
          <p:nvPr/>
        </p:nvSpPr>
        <p:spPr>
          <a:xfrm>
            <a:off x="6501415" y="1457325"/>
            <a:ext cx="2823100" cy="132802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dirty="0"/>
              <a:t>非功能性需求</a:t>
            </a:r>
            <a:endParaRPr lang="en-US" altLang="zh-CN" dirty="0"/>
          </a:p>
          <a:p>
            <a:r>
              <a:rPr lang="en-US" altLang="zh-CN" dirty="0"/>
              <a:t>1.</a:t>
            </a:r>
            <a:r>
              <a:rPr lang="zh-CN" altLang="en-US" dirty="0"/>
              <a:t>要肝</a:t>
            </a:r>
            <a:endParaRPr lang="en-US" altLang="zh-CN" dirty="0"/>
          </a:p>
          <a:p>
            <a:r>
              <a:rPr lang="en-US" altLang="zh-CN" dirty="0"/>
              <a:t>2.</a:t>
            </a:r>
            <a:r>
              <a:rPr lang="zh-CN" altLang="en-US" dirty="0"/>
              <a:t>要能抽卡</a:t>
            </a:r>
            <a:endParaRPr lang="en-US" altLang="zh-CN" dirty="0"/>
          </a:p>
          <a:p>
            <a:r>
              <a:rPr lang="en-US" altLang="zh-CN" dirty="0"/>
              <a:t>3.</a:t>
            </a:r>
            <a:r>
              <a:rPr lang="zh-CN" altLang="en-US" dirty="0"/>
              <a:t>打游戏要爽，能</a:t>
            </a:r>
            <a:r>
              <a:rPr lang="en-US" altLang="zh-CN" dirty="0"/>
              <a:t>1</a:t>
            </a:r>
            <a:r>
              <a:rPr lang="zh-CN" altLang="en-US" dirty="0"/>
              <a:t>刀</a:t>
            </a:r>
            <a:r>
              <a:rPr lang="en-US" altLang="zh-CN" dirty="0"/>
              <a:t>999</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玩法</a:t>
              </a: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说明</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03</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3" name="图片 2"/>
          <p:cNvPicPr>
            <a:picLocks noChangeAspect="1"/>
          </p:cNvPicPr>
          <p:nvPr/>
        </p:nvPicPr>
        <p:blipFill>
          <a:blip r:embed="rId1"/>
          <a:stretch>
            <a:fillRect/>
          </a:stretch>
        </p:blipFill>
        <p:spPr>
          <a:xfrm>
            <a:off x="4687766" y="823912"/>
            <a:ext cx="2691948" cy="5329238"/>
          </a:xfrm>
          <a:prstGeom prst="rect">
            <a:avLst/>
          </a:prstGeom>
        </p:spPr>
      </p:pic>
      <p:sp>
        <p:nvSpPr>
          <p:cNvPr id="5" name="文本框 4"/>
          <p:cNvSpPr txBox="1"/>
          <p:nvPr/>
        </p:nvSpPr>
        <p:spPr>
          <a:xfrm>
            <a:off x="8277225" y="1276350"/>
            <a:ext cx="2800350" cy="1477328"/>
          </a:xfrm>
          <a:prstGeom prst="rect">
            <a:avLst/>
          </a:prstGeom>
          <a:noFill/>
        </p:spPr>
        <p:txBody>
          <a:bodyPr wrap="square" rtlCol="0">
            <a:spAutoFit/>
          </a:bodyPr>
          <a:lstStyle/>
          <a:p>
            <a:r>
              <a:rPr lang="zh-CN" altLang="en-US" dirty="0"/>
              <a:t>爱心：玩游戏的必须消耗品，没进行一局游戏需要消耗</a:t>
            </a:r>
            <a:r>
              <a:rPr lang="en-US" altLang="zh-CN" dirty="0"/>
              <a:t>1</a:t>
            </a:r>
            <a:r>
              <a:rPr lang="zh-CN" altLang="en-US" dirty="0"/>
              <a:t>个爱心，每</a:t>
            </a:r>
            <a:r>
              <a:rPr lang="en-US" altLang="zh-CN" dirty="0"/>
              <a:t>5</a:t>
            </a:r>
            <a:r>
              <a:rPr lang="zh-CN" altLang="en-US" dirty="0"/>
              <a:t>分钟恢复一个爱心，爱心最多能够积累</a:t>
            </a:r>
            <a:r>
              <a:rPr lang="en-US" altLang="zh-CN" dirty="0"/>
              <a:t>10</a:t>
            </a:r>
            <a:r>
              <a:rPr lang="zh-CN" altLang="en-US" dirty="0"/>
              <a:t>个</a:t>
            </a:r>
            <a:endParaRPr lang="zh-CN" altLang="en-US" dirty="0"/>
          </a:p>
        </p:txBody>
      </p:sp>
      <p:cxnSp>
        <p:nvCxnSpPr>
          <p:cNvPr id="7" name="直接箭头连接符 6"/>
          <p:cNvCxnSpPr/>
          <p:nvPr/>
        </p:nvCxnSpPr>
        <p:spPr>
          <a:xfrm>
            <a:off x="6991350" y="1476375"/>
            <a:ext cx="1285875" cy="381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flipV="1">
            <a:off x="4124325" y="2581275"/>
            <a:ext cx="1400175" cy="847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38200" y="1628775"/>
            <a:ext cx="3352800" cy="1754326"/>
          </a:xfrm>
          <a:prstGeom prst="rect">
            <a:avLst/>
          </a:prstGeom>
          <a:noFill/>
        </p:spPr>
        <p:txBody>
          <a:bodyPr wrap="square" rtlCol="0">
            <a:spAutoFit/>
          </a:bodyPr>
          <a:lstStyle/>
          <a:p>
            <a:r>
              <a:rPr lang="zh-CN" altLang="en-US" dirty="0"/>
              <a:t>难度选择：游戏难度分为简单，普通，困难三种，不同的难度首先影响的是小鸟的飞行速度，难度越难，小鸟飞行速度越快，当难度选择为困难模式的时候，水管会上下移动</a:t>
            </a:r>
            <a:endParaRPr lang="zh-CN" altLang="en-US" dirty="0"/>
          </a:p>
        </p:txBody>
      </p:sp>
      <p:sp>
        <p:nvSpPr>
          <p:cNvPr id="15" name="文本框 14"/>
          <p:cNvSpPr txBox="1"/>
          <p:nvPr/>
        </p:nvSpPr>
        <p:spPr>
          <a:xfrm>
            <a:off x="8277225" y="4000500"/>
            <a:ext cx="2800350" cy="646331"/>
          </a:xfrm>
          <a:prstGeom prst="rect">
            <a:avLst/>
          </a:prstGeom>
          <a:noFill/>
        </p:spPr>
        <p:txBody>
          <a:bodyPr wrap="square" rtlCol="0">
            <a:spAutoFit/>
          </a:bodyPr>
          <a:lstStyle/>
          <a:p>
            <a:r>
              <a:rPr lang="zh-CN" altLang="en-US" dirty="0"/>
              <a:t>地图选择</a:t>
            </a:r>
            <a:r>
              <a:rPr lang="en-US" altLang="zh-CN" dirty="0"/>
              <a:t>:</a:t>
            </a:r>
            <a:r>
              <a:rPr lang="zh-CN" altLang="en-US" dirty="0"/>
              <a:t>可以切换不同的地图玩游戏</a:t>
            </a:r>
            <a:endParaRPr lang="zh-CN" altLang="en-US" dirty="0"/>
          </a:p>
        </p:txBody>
      </p:sp>
      <p:cxnSp>
        <p:nvCxnSpPr>
          <p:cNvPr id="13" name="直接箭头连接符 12"/>
          <p:cNvCxnSpPr/>
          <p:nvPr/>
        </p:nvCxnSpPr>
        <p:spPr>
          <a:xfrm flipV="1">
            <a:off x="6667502" y="4323665"/>
            <a:ext cx="1781173" cy="6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499522" y="1142832"/>
            <a:ext cx="2511637" cy="4912659"/>
          </a:xfrm>
          <a:prstGeom prst="rect">
            <a:avLst/>
          </a:prstGeom>
        </p:spPr>
      </p:pic>
      <p:cxnSp>
        <p:nvCxnSpPr>
          <p:cNvPr id="9" name="直接箭头连接符 8"/>
          <p:cNvCxnSpPr/>
          <p:nvPr/>
        </p:nvCxnSpPr>
        <p:spPr>
          <a:xfrm flipV="1">
            <a:off x="5844988" y="1380565"/>
            <a:ext cx="2438400" cy="277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427584" y="1142832"/>
            <a:ext cx="2420470" cy="646331"/>
          </a:xfrm>
          <a:prstGeom prst="rect">
            <a:avLst/>
          </a:prstGeom>
          <a:noFill/>
        </p:spPr>
        <p:txBody>
          <a:bodyPr wrap="square" rtlCol="0">
            <a:spAutoFit/>
          </a:bodyPr>
          <a:lstStyle/>
          <a:p>
            <a:r>
              <a:rPr lang="zh-CN" altLang="en-US" dirty="0"/>
              <a:t>分数统计：小鸟没通过一个水管，分数加</a:t>
            </a:r>
            <a:r>
              <a:rPr lang="en-US" altLang="zh-CN" dirty="0"/>
              <a:t>1</a:t>
            </a:r>
            <a:endParaRPr lang="zh-CN" altLang="en-US" dirty="0"/>
          </a:p>
        </p:txBody>
      </p:sp>
      <p:cxnSp>
        <p:nvCxnSpPr>
          <p:cNvPr id="14" name="直接箭头连接符 13"/>
          <p:cNvCxnSpPr/>
          <p:nvPr/>
        </p:nvCxnSpPr>
        <p:spPr>
          <a:xfrm flipV="1">
            <a:off x="5925671" y="2985247"/>
            <a:ext cx="2743200" cy="4437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p:cNvSpPr txBox="1"/>
          <p:nvPr/>
        </p:nvSpPr>
        <p:spPr>
          <a:xfrm>
            <a:off x="8695764" y="2725271"/>
            <a:ext cx="2590801" cy="646331"/>
          </a:xfrm>
          <a:prstGeom prst="rect">
            <a:avLst/>
          </a:prstGeom>
          <a:noFill/>
        </p:spPr>
        <p:txBody>
          <a:bodyPr wrap="square" rtlCol="0">
            <a:spAutoFit/>
          </a:bodyPr>
          <a:lstStyle/>
          <a:p>
            <a:r>
              <a:rPr lang="zh-CN" altLang="en-US" dirty="0"/>
              <a:t>倒计时：在有游戏开始前帮助玩家集中精神</a:t>
            </a:r>
            <a:endParaRPr lang="zh-CN" altLang="en-US" dirty="0"/>
          </a:p>
        </p:txBody>
      </p:sp>
      <p:cxnSp>
        <p:nvCxnSpPr>
          <p:cNvPr id="17" name="直接箭头连接符 16"/>
          <p:cNvCxnSpPr/>
          <p:nvPr/>
        </p:nvCxnSpPr>
        <p:spPr>
          <a:xfrm flipH="1" flipV="1">
            <a:off x="3500717" y="1789163"/>
            <a:ext cx="2102225" cy="443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474318" y="1335305"/>
            <a:ext cx="3163781" cy="646331"/>
          </a:xfrm>
          <a:prstGeom prst="rect">
            <a:avLst/>
          </a:prstGeom>
          <a:noFill/>
        </p:spPr>
        <p:txBody>
          <a:bodyPr wrap="square" rtlCol="0">
            <a:spAutoFit/>
          </a:bodyPr>
          <a:lstStyle/>
          <a:p>
            <a:r>
              <a:rPr lang="zh-CN" altLang="en-US" dirty="0"/>
              <a:t>水管：游戏中的障碍物，小鸟如果撞上水管会直接死去</a:t>
            </a:r>
            <a:endParaRPr lang="zh-CN" altLang="en-US" dirty="0"/>
          </a:p>
        </p:txBody>
      </p:sp>
      <p:sp>
        <p:nvSpPr>
          <p:cNvPr id="20" name="文本框 19"/>
          <p:cNvSpPr txBox="1"/>
          <p:nvPr/>
        </p:nvSpPr>
        <p:spPr>
          <a:xfrm>
            <a:off x="477750" y="2985247"/>
            <a:ext cx="3522369" cy="923330"/>
          </a:xfrm>
          <a:prstGeom prst="rect">
            <a:avLst/>
          </a:prstGeom>
          <a:noFill/>
        </p:spPr>
        <p:txBody>
          <a:bodyPr wrap="square" rtlCol="0">
            <a:spAutoFit/>
          </a:bodyPr>
          <a:lstStyle/>
          <a:p>
            <a:r>
              <a:rPr lang="zh-CN" altLang="en-US" dirty="0"/>
              <a:t>小鸟：游戏中的主人公，他会自然下落，但是当玩家点击屏幕的时候他就会向上飞行一段距离</a:t>
            </a:r>
            <a:endParaRPr lang="zh-CN" altLang="en-US" dirty="0"/>
          </a:p>
        </p:txBody>
      </p:sp>
      <p:cxnSp>
        <p:nvCxnSpPr>
          <p:cNvPr id="21" name="直接箭头连接符 20"/>
          <p:cNvCxnSpPr/>
          <p:nvPr/>
        </p:nvCxnSpPr>
        <p:spPr>
          <a:xfrm flipH="1" flipV="1">
            <a:off x="3791310" y="3377636"/>
            <a:ext cx="1207614" cy="221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474318" y="4903694"/>
            <a:ext cx="3163781" cy="923330"/>
          </a:xfrm>
          <a:prstGeom prst="rect">
            <a:avLst/>
          </a:prstGeom>
          <a:noFill/>
        </p:spPr>
        <p:txBody>
          <a:bodyPr wrap="square" rtlCol="0">
            <a:spAutoFit/>
          </a:bodyPr>
          <a:lstStyle/>
          <a:p>
            <a:r>
              <a:rPr lang="zh-CN" altLang="en-US" dirty="0"/>
              <a:t>技能：原型的技能按钮，位于屏幕正下方，方便大拇指点击，点击会使用技能</a:t>
            </a:r>
            <a:endParaRPr lang="zh-CN" altLang="en-US" dirty="0"/>
          </a:p>
        </p:txBody>
      </p:sp>
      <p:cxnSp>
        <p:nvCxnSpPr>
          <p:cNvPr id="26" name="直接箭头连接符 25"/>
          <p:cNvCxnSpPr>
            <a:endCxn id="23" idx="3"/>
          </p:cNvCxnSpPr>
          <p:nvPr/>
        </p:nvCxnSpPr>
        <p:spPr>
          <a:xfrm flipH="1" flipV="1">
            <a:off x="3638099" y="5365359"/>
            <a:ext cx="2206889" cy="219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8122784" y="4486818"/>
            <a:ext cx="3163781" cy="923330"/>
          </a:xfrm>
          <a:prstGeom prst="rect">
            <a:avLst/>
          </a:prstGeom>
          <a:noFill/>
        </p:spPr>
        <p:txBody>
          <a:bodyPr wrap="square" rtlCol="0">
            <a:spAutoFit/>
          </a:bodyPr>
          <a:lstStyle/>
          <a:p>
            <a:r>
              <a:rPr lang="zh-CN" altLang="en-US" dirty="0"/>
              <a:t>金币：地图上散落的金币，玩家捡起金币，可以增加金币数量</a:t>
            </a:r>
            <a:endParaRPr lang="zh-CN" altLang="en-US" dirty="0"/>
          </a:p>
        </p:txBody>
      </p:sp>
      <p:cxnSp>
        <p:nvCxnSpPr>
          <p:cNvPr id="29" name="直接箭头连接符 28"/>
          <p:cNvCxnSpPr>
            <a:endCxn id="27" idx="1"/>
          </p:cNvCxnSpPr>
          <p:nvPr/>
        </p:nvCxnSpPr>
        <p:spPr>
          <a:xfrm>
            <a:off x="6708392" y="3371602"/>
            <a:ext cx="1414392" cy="1576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24" name="矩形 23"/>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496391" y="1027901"/>
            <a:ext cx="2611831" cy="5068837"/>
          </a:xfrm>
          <a:prstGeom prst="rect">
            <a:avLst/>
          </a:prstGeom>
        </p:spPr>
      </p:pic>
      <p:cxnSp>
        <p:nvCxnSpPr>
          <p:cNvPr id="9" name="直接箭头连接符 8"/>
          <p:cNvCxnSpPr/>
          <p:nvPr/>
        </p:nvCxnSpPr>
        <p:spPr>
          <a:xfrm flipV="1">
            <a:off x="6804212" y="1380565"/>
            <a:ext cx="1479176" cy="7373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p:cNvSpPr txBox="1"/>
          <p:nvPr/>
        </p:nvSpPr>
        <p:spPr>
          <a:xfrm>
            <a:off x="8427584" y="1142832"/>
            <a:ext cx="3047240" cy="923330"/>
          </a:xfrm>
          <a:prstGeom prst="rect">
            <a:avLst/>
          </a:prstGeom>
          <a:noFill/>
        </p:spPr>
        <p:txBody>
          <a:bodyPr wrap="square" rtlCol="0">
            <a:spAutoFit/>
          </a:bodyPr>
          <a:lstStyle/>
          <a:p>
            <a:r>
              <a:rPr lang="zh-CN" altLang="en-US" dirty="0"/>
              <a:t>金币统计：但小鸟吃到金币是，这里会出现提示，显示当前玩家拥有的金币数量</a:t>
            </a:r>
            <a:endParaRPr lang="zh-CN" altLang="en-US" dirty="0"/>
          </a:p>
        </p:txBody>
      </p:sp>
      <p:cxnSp>
        <p:nvCxnSpPr>
          <p:cNvPr id="17" name="直接箭头连接符 16"/>
          <p:cNvCxnSpPr/>
          <p:nvPr/>
        </p:nvCxnSpPr>
        <p:spPr>
          <a:xfrm flipH="1" flipV="1">
            <a:off x="3500718" y="1789163"/>
            <a:ext cx="1304364" cy="348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474318" y="1335305"/>
            <a:ext cx="3163781" cy="923330"/>
          </a:xfrm>
          <a:prstGeom prst="rect">
            <a:avLst/>
          </a:prstGeom>
          <a:noFill/>
        </p:spPr>
        <p:txBody>
          <a:bodyPr wrap="square" rtlCol="0">
            <a:spAutoFit/>
          </a:bodyPr>
          <a:lstStyle/>
          <a:p>
            <a:r>
              <a:rPr lang="zh-CN" altLang="en-US" dirty="0"/>
              <a:t>技能使用提示：当玩家使用技能后，左上方会出现技能使用提示，提示技能使用的时长</a:t>
            </a:r>
            <a:endParaRPr lang="zh-CN" altLang="en-US" dirty="0"/>
          </a:p>
        </p:txBody>
      </p:sp>
      <p:sp>
        <p:nvSpPr>
          <p:cNvPr id="11" name="文本框 10"/>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12" name="矩形 11"/>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299075" y="1630680"/>
            <a:ext cx="5540375" cy="4154170"/>
          </a:xfrm>
          <a:prstGeom prst="rect">
            <a:avLst/>
          </a:prstGeom>
          <a:noFill/>
          <a:ln w="9525">
            <a:noFill/>
          </a:ln>
        </p:spPr>
        <p:txBody>
          <a:bodyPr wrap="square">
            <a:spAutoFit/>
          </a:bodyPr>
          <a:lstStyle/>
          <a:p>
            <a:pPr indent="276225"/>
            <a:r>
              <a:rPr lang="en-US" alt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a:t>
            </a:r>
            <a:r>
              <a:rPr 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该需求规格说明书文档对《基于微信开发者工具开发的飞翔的小鸟游戏》软件做了全面细致的用户需求分析，着重参考了几个关键用户和当然用户的意见。明确了要开发的软件应具有的功能，界面设计与性能等等，使系统分析人员能够清楚地了解用户的需求，并在次基础上进一步提出概要设计说明书和完成后续的开发与设计工作。</a:t>
            </a:r>
            <a:endParaRPr 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a:p>
            <a:pPr indent="276225"/>
            <a:r>
              <a:rPr lang="zh-CN"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rPr>
              <a:t>         本书的预期读者为评审组成员，项目组成员，当然用户和关键用户组</a:t>
            </a:r>
            <a:endParaRPr lang="zh-CN" altLang="en-US" sz="2400" b="0">
              <a:solidFill>
                <a:schemeClr val="tx2"/>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endParaRPr>
          </a:p>
        </p:txBody>
      </p:sp>
      <p:sp>
        <p:nvSpPr>
          <p:cNvPr id="5" name="文本框 4"/>
          <p:cNvSpPr txBox="1"/>
          <p:nvPr/>
        </p:nvSpPr>
        <p:spPr>
          <a:xfrm>
            <a:off x="804863" y="373391"/>
            <a:ext cx="3761105" cy="768350"/>
          </a:xfrm>
          <a:prstGeom prst="rect">
            <a:avLst/>
          </a:prstGeom>
          <a:noFill/>
        </p:spPr>
        <p:txBody>
          <a:bodyPr wrap="square" rtlCol="0">
            <a:spAutoFit/>
          </a:bodyPr>
          <a:lstStyle/>
          <a:p>
            <a:r>
              <a:rPr lang="zh-CN" altLang="en-US" sz="4400" b="1" dirty="0">
                <a:solidFill>
                  <a:srgbClr val="7188A8"/>
                </a:solidFill>
                <a:cs typeface="+mn-ea"/>
                <a:sym typeface="+mn-lt"/>
              </a:rPr>
              <a:t>概述</a:t>
            </a:r>
            <a:endParaRPr lang="zh-CN" altLang="en-US" sz="4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6" name="图片 5" descr="图形用户界面, 应用程序&#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58925" y="1630680"/>
            <a:ext cx="2496741" cy="44386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65968" y="1027901"/>
            <a:ext cx="2603629" cy="5068837"/>
          </a:xfrm>
          <a:prstGeom prst="rect">
            <a:avLst/>
          </a:prstGeom>
        </p:spPr>
      </p:pic>
      <p:sp>
        <p:nvSpPr>
          <p:cNvPr id="4" name="矩形 3"/>
          <p:cNvSpPr/>
          <p:nvPr/>
        </p:nvSpPr>
        <p:spPr>
          <a:xfrm>
            <a:off x="-597192" y="477342"/>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p:nvPr/>
        </p:nvSpPr>
        <p:spPr>
          <a:xfrm>
            <a:off x="725330" y="3953000"/>
            <a:ext cx="3163781" cy="646331"/>
          </a:xfrm>
          <a:prstGeom prst="rect">
            <a:avLst/>
          </a:prstGeom>
          <a:noFill/>
        </p:spPr>
        <p:txBody>
          <a:bodyPr wrap="square" rtlCol="0">
            <a:spAutoFit/>
          </a:bodyPr>
          <a:lstStyle/>
          <a:p>
            <a:r>
              <a:rPr lang="zh-CN" altLang="en-US" dirty="0"/>
              <a:t>死亡特效：小鸟撞击死去的时候会变成光点</a:t>
            </a:r>
            <a:endParaRPr lang="zh-CN" altLang="en-US" dirty="0"/>
          </a:p>
        </p:txBody>
      </p:sp>
      <p:cxnSp>
        <p:nvCxnSpPr>
          <p:cNvPr id="12" name="直接箭头连接符 11"/>
          <p:cNvCxnSpPr>
            <a:endCxn id="11" idx="3"/>
          </p:cNvCxnSpPr>
          <p:nvPr/>
        </p:nvCxnSpPr>
        <p:spPr>
          <a:xfrm flipH="1">
            <a:off x="3889111" y="3911105"/>
            <a:ext cx="1329040" cy="3650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文本框 7"/>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9" name="矩形 8"/>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1"/>
          <a:stretch>
            <a:fillRect/>
          </a:stretch>
        </p:blipFill>
        <p:spPr>
          <a:xfrm>
            <a:off x="4816811" y="853385"/>
            <a:ext cx="2556087" cy="5040903"/>
          </a:xfrm>
          <a:prstGeom prst="rect">
            <a:avLst/>
          </a:prstGeom>
        </p:spPr>
      </p:pic>
      <p:sp>
        <p:nvSpPr>
          <p:cNvPr id="11" name="文本框 10"/>
          <p:cNvSpPr txBox="1"/>
          <p:nvPr/>
        </p:nvSpPr>
        <p:spPr>
          <a:xfrm>
            <a:off x="678593" y="1828365"/>
            <a:ext cx="3290051" cy="646331"/>
          </a:xfrm>
          <a:prstGeom prst="rect">
            <a:avLst/>
          </a:prstGeom>
          <a:noFill/>
        </p:spPr>
        <p:txBody>
          <a:bodyPr wrap="square" rtlCol="0">
            <a:spAutoFit/>
          </a:bodyPr>
          <a:lstStyle/>
          <a:p>
            <a:r>
              <a:rPr lang="zh-CN" altLang="en-US" dirty="0"/>
              <a:t>分数：显示玩家通过水管的个数</a:t>
            </a:r>
            <a:endParaRPr lang="zh-CN" altLang="en-US" dirty="0"/>
          </a:p>
        </p:txBody>
      </p:sp>
      <p:cxnSp>
        <p:nvCxnSpPr>
          <p:cNvPr id="12" name="直接箭头连接符 11"/>
          <p:cNvCxnSpPr>
            <a:endCxn id="11" idx="3"/>
          </p:cNvCxnSpPr>
          <p:nvPr/>
        </p:nvCxnSpPr>
        <p:spPr>
          <a:xfrm flipH="1" flipV="1">
            <a:off x="3968644" y="2151531"/>
            <a:ext cx="2245725" cy="472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矩形 8"/>
          <p:cNvSpPr/>
          <p:nvPr/>
        </p:nvSpPr>
        <p:spPr>
          <a:xfrm>
            <a:off x="678594" y="2790897"/>
            <a:ext cx="3498960" cy="2031325"/>
          </a:xfrm>
          <a:prstGeom prst="rect">
            <a:avLst/>
          </a:prstGeom>
        </p:spPr>
        <p:txBody>
          <a:bodyPr wrap="square">
            <a:spAutoFit/>
          </a:bodyPr>
          <a:lstStyle/>
          <a:p>
            <a:r>
              <a:rPr lang="zh-CN" altLang="en-US" dirty="0"/>
              <a:t>获得金币统计：显示玩家本局游戏获得的金币数量，具体计算公式为：</a:t>
            </a:r>
            <a:endParaRPr lang="en-US" altLang="zh-CN" dirty="0"/>
          </a:p>
          <a:p>
            <a:endParaRPr lang="en-US" altLang="zh-CN" dirty="0"/>
          </a:p>
          <a:p>
            <a:r>
              <a:rPr lang="zh-CN" altLang="en-US" dirty="0"/>
              <a:t>本局获得金币个数</a:t>
            </a:r>
            <a:r>
              <a:rPr lang="en-US" altLang="zh-CN" dirty="0"/>
              <a:t>=</a:t>
            </a:r>
            <a:r>
              <a:rPr lang="zh-CN" altLang="en-US" dirty="0"/>
              <a:t>通过水管数</a:t>
            </a:r>
            <a:r>
              <a:rPr lang="en-US" altLang="zh-CN" dirty="0"/>
              <a:t>/2+</a:t>
            </a:r>
            <a:r>
              <a:rPr lang="zh-CN" altLang="en-US" dirty="0"/>
              <a:t>拾取金币个数</a:t>
            </a:r>
            <a:endParaRPr lang="en-US" altLang="zh-CN" dirty="0"/>
          </a:p>
          <a:p>
            <a:endParaRPr lang="zh-CN" altLang="en-US" dirty="0"/>
          </a:p>
        </p:txBody>
      </p:sp>
      <p:cxnSp>
        <p:nvCxnSpPr>
          <p:cNvPr id="13" name="直接箭头连接符 12"/>
          <p:cNvCxnSpPr>
            <a:endCxn id="9" idx="3"/>
          </p:cNvCxnSpPr>
          <p:nvPr/>
        </p:nvCxnSpPr>
        <p:spPr>
          <a:xfrm flipH="1">
            <a:off x="4177554" y="2948998"/>
            <a:ext cx="1917300" cy="8575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矩形 15"/>
          <p:cNvSpPr/>
          <p:nvPr/>
        </p:nvSpPr>
        <p:spPr>
          <a:xfrm>
            <a:off x="8295823" y="1912107"/>
            <a:ext cx="3163317" cy="646331"/>
          </a:xfrm>
          <a:prstGeom prst="rect">
            <a:avLst/>
          </a:prstGeom>
        </p:spPr>
        <p:txBody>
          <a:bodyPr wrap="square">
            <a:spAutoFit/>
          </a:bodyPr>
          <a:lstStyle/>
          <a:p>
            <a:r>
              <a:rPr lang="zh-CN" altLang="en-US" dirty="0"/>
              <a:t>奖牌：上面显示本次成绩和往届最好成绩</a:t>
            </a:r>
            <a:endParaRPr lang="zh-CN" altLang="en-US" dirty="0"/>
          </a:p>
        </p:txBody>
      </p:sp>
      <p:cxnSp>
        <p:nvCxnSpPr>
          <p:cNvPr id="20" name="直接箭头连接符 19"/>
          <p:cNvCxnSpPr>
            <a:endCxn id="16" idx="1"/>
          </p:cNvCxnSpPr>
          <p:nvPr/>
        </p:nvCxnSpPr>
        <p:spPr>
          <a:xfrm flipV="1">
            <a:off x="6504816" y="2235273"/>
            <a:ext cx="1791007" cy="1117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H="1">
            <a:off x="3768738" y="4734688"/>
            <a:ext cx="2019503" cy="77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矩形 22"/>
          <p:cNvSpPr/>
          <p:nvPr/>
        </p:nvSpPr>
        <p:spPr>
          <a:xfrm>
            <a:off x="711732" y="5247957"/>
            <a:ext cx="3256912" cy="646331"/>
          </a:xfrm>
          <a:prstGeom prst="rect">
            <a:avLst/>
          </a:prstGeom>
        </p:spPr>
        <p:txBody>
          <a:bodyPr wrap="square">
            <a:spAutoFit/>
          </a:bodyPr>
          <a:lstStyle/>
          <a:p>
            <a:r>
              <a:rPr lang="zh-CN" altLang="en-US" dirty="0"/>
              <a:t>返回排行榜按钮：点击该按钮可返回排行榜单</a:t>
            </a:r>
            <a:endParaRPr lang="zh-CN" altLang="en-US" dirty="0"/>
          </a:p>
        </p:txBody>
      </p:sp>
      <p:sp>
        <p:nvSpPr>
          <p:cNvPr id="27" name="矩形 26"/>
          <p:cNvSpPr/>
          <p:nvPr/>
        </p:nvSpPr>
        <p:spPr>
          <a:xfrm>
            <a:off x="8295822" y="3806559"/>
            <a:ext cx="3163317" cy="646331"/>
          </a:xfrm>
          <a:prstGeom prst="rect">
            <a:avLst/>
          </a:prstGeom>
        </p:spPr>
        <p:txBody>
          <a:bodyPr wrap="square">
            <a:spAutoFit/>
          </a:bodyPr>
          <a:lstStyle/>
          <a:p>
            <a:r>
              <a:rPr lang="zh-CN" altLang="en-US" dirty="0"/>
              <a:t>返回按钮：可以直接返回开始游戏界面</a:t>
            </a:r>
            <a:endParaRPr lang="zh-CN" altLang="en-US" dirty="0"/>
          </a:p>
        </p:txBody>
      </p:sp>
      <p:cxnSp>
        <p:nvCxnSpPr>
          <p:cNvPr id="28" name="直接箭头连接符 27"/>
          <p:cNvCxnSpPr/>
          <p:nvPr/>
        </p:nvCxnSpPr>
        <p:spPr>
          <a:xfrm flipV="1">
            <a:off x="6504816" y="4055181"/>
            <a:ext cx="1868219" cy="679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18" name="矩形 17"/>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14812" y="1234912"/>
            <a:ext cx="2605960" cy="5123468"/>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ele attr="{72DD927B-2244-454D-80B1-6AEEABC7FBFD}"/>
                  </a:ext>
                </a:extLst>
              </p:cNvPr>
              <p:cNvSpPr txBox="1"/>
              <p:nvPr/>
            </p:nvSpPr>
            <p:spPr>
              <a:xfrm>
                <a:off x="4298623" y="1234912"/>
                <a:ext cx="6759018" cy="1249701"/>
              </a:xfrm>
              <a:prstGeom prst="rect">
                <a:avLst/>
              </a:prstGeom>
              <a:noFill/>
            </p:spPr>
            <p:txBody>
              <a:bodyPr wrap="square" rtlCol="0">
                <a:spAutoFit/>
              </a:bodyPr>
              <a:lstStyle/>
              <a:p>
                <a:r>
                  <a:rPr lang="zh-CN" altLang="en-US" dirty="0"/>
                  <a:t>基础属性：</a:t>
                </a:r>
                <a:endParaRPr lang="en-US" altLang="zh-CN" dirty="0"/>
              </a:p>
              <a:p>
                <a:r>
                  <a:rPr lang="en-US" altLang="zh-CN" dirty="0"/>
                  <a:t>       </a:t>
                </a:r>
                <a:r>
                  <a:rPr lang="zh-CN" altLang="en-US" dirty="0"/>
                  <a:t>弹跳力：影响每次单机屏幕时，小鸟的上升高度，具</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r>
                        <a:rPr lang="en-US" altLang="zh-CN" b="0" i="1"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𝛿</m:t>
                      </m:r>
                      <m:r>
                        <m:rPr>
                          <m:sty m:val="p"/>
                        </m:rPr>
                        <a:rPr lang="en-US" altLang="zh-CN" i="1">
                          <a:latin typeface="Cambria Math" panose="02040503050406030204" pitchFamily="18" charset="0"/>
                          <a:ea typeface="Cambria Math" panose="02040503050406030204" pitchFamily="18" charset="0"/>
                        </a:rPr>
                        <m:t>x</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up</m:t>
                        </m:r>
                      </m:sub>
                    </m:sSub>
                  </m:oMath>
                </a14:m>
                <a:r>
                  <a:rPr lang="zh-CN" altLang="en-US" dirty="0"/>
                  <a:t>表示速度，</a:t>
                </a:r>
                <a:r>
                  <a:rPr lang="en-US" altLang="zh-CN" dirty="0"/>
                  <a:t>x</a:t>
                </a:r>
                <a:r>
                  <a:rPr lang="zh-CN" altLang="en-US" dirty="0"/>
                  <a:t>代表弹跳力属性值，</a:t>
                </a:r>
                <a14:m>
                  <m:oMath xmlns:m="http://schemas.openxmlformats.org/officeDocument/2006/math">
                    <m:r>
                      <a:rPr lang="zh-CN" altLang="en-US" i="1">
                        <a:latin typeface="Cambria Math" panose="02040503050406030204" pitchFamily="18" charset="0"/>
                        <a:ea typeface="Cambria Math" panose="02040503050406030204" pitchFamily="18" charset="0"/>
                      </a:rPr>
                      <m:t>𝛿</m:t>
                    </m:r>
                    <m:r>
                      <a:rPr lang="zh-CN" altLang="en-US" i="1" smtClean="0">
                        <a:latin typeface="Cambria Math" panose="02040503050406030204" pitchFamily="18" charset="0"/>
                        <a:ea typeface="Cambria Math" panose="02040503050406030204" pitchFamily="18" charset="0"/>
                      </a:rPr>
                      <m:t>表示</m:t>
                    </m:r>
                  </m:oMath>
                </a14:m>
                <a:r>
                  <a:rPr lang="zh-CN" altLang="en-US" dirty="0"/>
                  <a:t>固定系数</a:t>
                </a:r>
                <a:endParaRPr lang="en-US" altLang="zh-CN" dirty="0"/>
              </a:p>
            </p:txBody>
          </p:sp>
        </mc:Choice>
        <mc:Fallback>
          <p:sp>
            <p:nvSpPr>
              <p:cNvPr id="6" name="文本框 5"/>
              <p:cNvSpPr txBox="1">
                <a:spLocks noRot="1" noChangeAspect="1" noMove="1" noResize="1" noEditPoints="1" noAdjustHandles="1" noChangeArrowheads="1" noChangeShapeType="1" noTextEdit="1"/>
              </p:cNvSpPr>
              <p:nvPr/>
            </p:nvSpPr>
            <p:spPr>
              <a:xfrm>
                <a:off x="4298623" y="1234912"/>
                <a:ext cx="6759018" cy="1249701"/>
              </a:xfrm>
              <a:prstGeom prst="rect">
                <a:avLst/>
              </a:prstGeom>
              <a:blipFill rotWithShape="1">
                <a:blip r:embed="rId2"/>
                <a:stretch>
                  <a:fillRect l="-721" t="-2927" b="-536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ele attr="{C8927DDF-9B93-4050-86A5-88036B1EBF0D}"/>
                  </a:ext>
                </a:extLst>
              </p:cNvPr>
              <p:cNvSpPr/>
              <p:nvPr/>
            </p:nvSpPr>
            <p:spPr>
              <a:xfrm>
                <a:off x="4298622" y="2529900"/>
                <a:ext cx="6878565" cy="923330"/>
              </a:xfrm>
              <a:prstGeom prst="rect">
                <a:avLst/>
              </a:prstGeom>
            </p:spPr>
            <p:txBody>
              <a:bodyPr wrap="square">
                <a:spAutoFit/>
              </a:bodyPr>
              <a:lstStyle/>
              <a:p>
                <a:r>
                  <a:rPr lang="en-US" altLang="zh-CN" dirty="0"/>
                  <a:t>       </a:t>
                </a:r>
                <a:r>
                  <a:rPr lang="zh-CN" altLang="en-US" dirty="0"/>
                  <a:t>体重：影响小鸟下落的速度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b="0" i="1" smtClean="0">
                              <a:latin typeface="Cambria Math" panose="02040503050406030204" pitchFamily="18" charset="0"/>
                              <a:ea typeface="Cambria Math" panose="02040503050406030204" pitchFamily="18" charset="0"/>
                            </a:rPr>
                            <m:t>𝑑𝑜𝑤𝑛</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𝛽</m:t>
                      </m:r>
                      <m:r>
                        <m:rPr>
                          <m:sty m:val="p"/>
                        </m:rPr>
                        <a:rPr lang="en-US" altLang="zh-CN" i="1" smtClean="0">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𝑡</m:t>
                      </m:r>
                    </m:oMath>
                  </m:oMathPara>
                </a14:m>
                <a:endParaRPr lang="en-US" altLang="zh-CN" dirty="0"/>
              </a:p>
              <a:p>
                <a:pPr algn="ct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a:rPr lang="en-US" altLang="zh-CN" i="1">
                            <a:latin typeface="Cambria Math" panose="02040503050406030204" pitchFamily="18" charset="0"/>
                            <a:ea typeface="Cambria Math" panose="02040503050406030204" pitchFamily="18" charset="0"/>
                          </a:rPr>
                          <m:t>𝑑𝑜𝑤𝑛</m:t>
                        </m:r>
                      </m:sub>
                    </m:sSub>
                  </m:oMath>
                </a14:m>
                <a:r>
                  <a:rPr lang="zh-CN" altLang="en-US" dirty="0"/>
                  <a:t>表示速度，</a:t>
                </a:r>
                <a:r>
                  <a:rPr lang="en-US" altLang="zh-CN" dirty="0"/>
                  <a:t>y</a:t>
                </a:r>
                <a:r>
                  <a:rPr lang="zh-CN" altLang="en-US" dirty="0"/>
                  <a:t>代表体重属性值，</a:t>
                </a:r>
                <a14:m>
                  <m:oMath xmlns:m="http://schemas.openxmlformats.org/officeDocument/2006/math">
                    <m:r>
                      <a:rPr lang="zh-CN" altLang="en-US" i="1">
                        <a:latin typeface="Cambria Math" panose="02040503050406030204" pitchFamily="18" charset="0"/>
                        <a:ea typeface="Cambria Math" panose="02040503050406030204" pitchFamily="18" charset="0"/>
                      </a:rPr>
                      <m:t>𝛽</m:t>
                    </m:r>
                    <m:r>
                      <a:rPr lang="zh-CN" altLang="en-US" i="1">
                        <a:latin typeface="Cambria Math" panose="02040503050406030204" pitchFamily="18" charset="0"/>
                        <a:ea typeface="Cambria Math" panose="02040503050406030204" pitchFamily="18" charset="0"/>
                      </a:rPr>
                      <m:t>表示</m:t>
                    </m:r>
                  </m:oMath>
                </a14:m>
                <a:r>
                  <a:rPr lang="zh-CN" altLang="en-US" dirty="0"/>
                  <a:t>固定系数，</a:t>
                </a:r>
                <a:r>
                  <a:rPr lang="en-US" altLang="zh-CN" dirty="0"/>
                  <a:t>t</a:t>
                </a:r>
                <a:r>
                  <a:rPr lang="zh-CN" altLang="en-US" dirty="0"/>
                  <a:t>表示时间</a:t>
                </a:r>
                <a:endParaRPr lang="en-US" altLang="zh-CN" dirty="0"/>
              </a:p>
            </p:txBody>
          </p:sp>
        </mc:Choice>
        <mc:Fallback>
          <p:sp>
            <p:nvSpPr>
              <p:cNvPr id="7" name="矩形 6"/>
              <p:cNvSpPr>
                <a:spLocks noRot="1" noChangeAspect="1" noMove="1" noResize="1" noEditPoints="1" noAdjustHandles="1" noChangeArrowheads="1" noChangeShapeType="1" noTextEdit="1"/>
              </p:cNvSpPr>
              <p:nvPr/>
            </p:nvSpPr>
            <p:spPr>
              <a:xfrm>
                <a:off x="4298622" y="2529900"/>
                <a:ext cx="6878565" cy="923330"/>
              </a:xfrm>
              <a:prstGeom prst="rect">
                <a:avLst/>
              </a:prstGeom>
              <a:blipFill rotWithShape="1">
                <a:blip r:embed="rId3"/>
                <a:stretch>
                  <a:fillRect t="-3311" b="-993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a:extLst>
                  <a:ext uri="{FF2B5EF4-FFF2-40B4-BE49-F238E27FC236}">
                    <ele attr="{0117F54B-AD1B-4C94-B514-17E64D662D51}"/>
                  </a:ext>
                </a:extLst>
              </p:cNvPr>
              <p:cNvSpPr/>
              <p:nvPr/>
            </p:nvSpPr>
            <p:spPr>
              <a:xfrm>
                <a:off x="4298621" y="3670434"/>
                <a:ext cx="7098384" cy="948849"/>
              </a:xfrm>
              <a:prstGeom prst="rect">
                <a:avLst/>
              </a:prstGeom>
            </p:spPr>
            <p:txBody>
              <a:bodyPr wrap="square">
                <a:spAutoFit/>
              </a:bodyPr>
              <a:lstStyle/>
              <a:p>
                <a:r>
                  <a:rPr lang="en-US" altLang="zh-CN" dirty="0"/>
                  <a:t>       </a:t>
                </a:r>
                <a:r>
                  <a:rPr lang="zh-CN" altLang="en-US" dirty="0"/>
                  <a:t>速度：影响水管移动的速度</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v</m:t>
                          </m:r>
                        </m:e>
                        <m:sub>
                          <m:r>
                            <m:rPr>
                              <m:sty m:val="p"/>
                            </m:rPr>
                            <a:rPr lang="en-US" altLang="zh-CN" i="1">
                              <a:latin typeface="Cambria Math" panose="02040503050406030204" pitchFamily="18" charset="0"/>
                              <a:ea typeface="Cambria Math" panose="02040503050406030204" pitchFamily="18" charset="0"/>
                            </a:rPr>
                            <m:t>fly</m:t>
                          </m:r>
                        </m:sub>
                      </m:sSub>
                      <m:r>
                        <a:rPr lang="en-US" altLang="zh-CN" i="1">
                          <a:latin typeface="Cambria Math" panose="02040503050406030204" pitchFamily="18" charset="0"/>
                          <a:ea typeface="Cambria Math" panose="02040503050406030204" pitchFamily="18" charset="0"/>
                        </a:rPr>
                        <m:t> </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r>
                        <a:rPr lang="zh-CN" altLang="en-US" b="0" i="1" smtClean="0">
                          <a:latin typeface="Cambria Math" panose="02040503050406030204" pitchFamily="18" charset="0"/>
                          <a:ea typeface="Cambria Math" panose="02040503050406030204" pitchFamily="18" charset="0"/>
                        </a:rPr>
                        <m:t>𝛼𝜀</m:t>
                      </m:r>
                      <m:r>
                        <a:rPr lang="en-US" altLang="zh-CN" b="0" i="1" smtClean="0">
                          <a:latin typeface="Cambria Math" panose="02040503050406030204" pitchFamily="18" charset="0"/>
                          <a:ea typeface="Cambria Math" panose="02040503050406030204" pitchFamily="18" charset="0"/>
                        </a:rPr>
                        <m:t>𝑧</m:t>
                      </m:r>
                    </m:oMath>
                  </m:oMathPara>
                </a14:m>
                <a:endParaRPr lang="en-US" altLang="zh-CN" dirty="0"/>
              </a:p>
              <a:p>
                <a:pPr algn="ctr"/>
                <a:r>
                  <a:rPr lang="en-US" altLang="zh-CN" dirty="0"/>
                  <a:t>v</a:t>
                </a:r>
                <a:r>
                  <a:rPr lang="zh-CN" altLang="en-US" dirty="0"/>
                  <a:t>表示速度，</a:t>
                </a:r>
                <a:r>
                  <a:rPr lang="en-US" altLang="zh-CN" dirty="0"/>
                  <a:t>z</a:t>
                </a:r>
                <a:r>
                  <a:rPr lang="zh-CN" altLang="en-US" dirty="0"/>
                  <a:t>表示速度属性值，</a:t>
                </a:r>
                <a14:m>
                  <m:oMath xmlns:m="http://schemas.openxmlformats.org/officeDocument/2006/math">
                    <m:r>
                      <a:rPr lang="zh-CN" altLang="en-US" i="1">
                        <a:latin typeface="Cambria Math" panose="02040503050406030204" pitchFamily="18" charset="0"/>
                        <a:ea typeface="Cambria Math" panose="02040503050406030204" pitchFamily="18" charset="0"/>
                      </a:rPr>
                      <m:t>𝛼</m:t>
                    </m:r>
                    <m:r>
                      <a:rPr lang="zh-CN" altLang="en-US" i="1">
                        <a:latin typeface="Cambria Math" panose="02040503050406030204" pitchFamily="18" charset="0"/>
                        <a:ea typeface="Cambria Math" panose="02040503050406030204" pitchFamily="18" charset="0"/>
                      </a:rPr>
                      <m:t>表示</m:t>
                    </m:r>
                  </m:oMath>
                </a14:m>
                <a:r>
                  <a:rPr lang="zh-CN" altLang="en-US" dirty="0"/>
                  <a:t>固定系数，</a:t>
                </a:r>
                <a14:m>
                  <m:oMath xmlns:m="http://schemas.openxmlformats.org/officeDocument/2006/math">
                    <m:r>
                      <a:rPr lang="zh-CN" altLang="en-US" i="1">
                        <a:latin typeface="Cambria Math" panose="02040503050406030204" pitchFamily="18" charset="0"/>
                        <a:ea typeface="Cambria Math" panose="02040503050406030204" pitchFamily="18" charset="0"/>
                      </a:rPr>
                      <m:t>𝜀</m:t>
                    </m:r>
                    <m:r>
                      <a:rPr lang="zh-CN" altLang="en-US" i="1" smtClean="0">
                        <a:latin typeface="Cambria Math" panose="02040503050406030204" pitchFamily="18" charset="0"/>
                        <a:ea typeface="Cambria Math" panose="02040503050406030204" pitchFamily="18" charset="0"/>
                      </a:rPr>
                      <m:t>表示</m:t>
                    </m:r>
                    <m:r>
                      <a:rPr lang="zh-CN" altLang="en-US" i="1">
                        <a:latin typeface="Cambria Math" panose="02040503050406030204" pitchFamily="18" charset="0"/>
                        <a:ea typeface="Cambria Math" panose="02040503050406030204" pitchFamily="18" charset="0"/>
                      </a:rPr>
                      <m:t>关卡</m:t>
                    </m:r>
                  </m:oMath>
                </a14:m>
                <a:r>
                  <a:rPr lang="zh-CN" altLang="en-US" dirty="0"/>
                  <a:t>难度系数</a:t>
                </a:r>
                <a:endParaRPr lang="en-US" altLang="zh-CN" dirty="0"/>
              </a:p>
            </p:txBody>
          </p:sp>
        </mc:Choice>
        <mc:Fallback>
          <p:sp>
            <p:nvSpPr>
              <p:cNvPr id="19" name="矩形 18"/>
              <p:cNvSpPr>
                <a:spLocks noRot="1" noChangeAspect="1" noMove="1" noResize="1" noEditPoints="1" noAdjustHandles="1" noChangeArrowheads="1" noChangeShapeType="1" noTextEdit="1"/>
              </p:cNvSpPr>
              <p:nvPr/>
            </p:nvSpPr>
            <p:spPr>
              <a:xfrm>
                <a:off x="4298621" y="3670434"/>
                <a:ext cx="7098384" cy="948849"/>
              </a:xfrm>
              <a:prstGeom prst="rect">
                <a:avLst/>
              </a:prstGeom>
              <a:blipFill rotWithShape="1">
                <a:blip r:embed="rId4"/>
                <a:stretch>
                  <a:fillRect l="-429" t="-3205" r="-343" b="-8974"/>
                </a:stretch>
              </a:blipFill>
            </p:spPr>
            <p:txBody>
              <a:bodyPr/>
              <a:lstStyle/>
              <a:p>
                <a:r>
                  <a:rPr lang="zh-CN" altLang="en-US">
                    <a:noFill/>
                  </a:rPr>
                  <a:t> </a:t>
                </a:r>
                <a:endParaRPr lang="zh-CN" altLang="en-US">
                  <a:noFill/>
                </a:endParaRPr>
              </a:p>
            </p:txBody>
          </p:sp>
        </mc:Fallback>
      </mc:AlternateContent>
      <p:sp>
        <p:nvSpPr>
          <p:cNvPr id="10" name="矩形 9"/>
          <p:cNvSpPr/>
          <p:nvPr/>
        </p:nvSpPr>
        <p:spPr>
          <a:xfrm>
            <a:off x="4298621" y="4818731"/>
            <a:ext cx="6878564" cy="646331"/>
          </a:xfrm>
          <a:prstGeom prst="rect">
            <a:avLst/>
          </a:prstGeom>
        </p:spPr>
        <p:txBody>
          <a:bodyPr wrap="square">
            <a:spAutoFit/>
          </a:bodyPr>
          <a:lstStyle/>
          <a:p>
            <a:r>
              <a:rPr lang="zh-CN" altLang="en-US" dirty="0"/>
              <a:t>技能：</a:t>
            </a:r>
            <a:endParaRPr lang="en-US" altLang="zh-CN" dirty="0"/>
          </a:p>
          <a:p>
            <a:r>
              <a:rPr lang="en-US" altLang="zh-CN" dirty="0"/>
              <a:t>       </a:t>
            </a:r>
            <a:r>
              <a:rPr lang="zh-CN" altLang="en-US" dirty="0"/>
              <a:t>不同的角色有不同的技能，每一个技能在游戏中只能使用一次。</a:t>
            </a:r>
            <a:endParaRPr lang="en-US" altLang="zh-CN" dirty="0"/>
          </a:p>
        </p:txBody>
      </p:sp>
      <p:sp>
        <p:nvSpPr>
          <p:cNvPr id="21" name="文本框 20"/>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玩法说明</a:t>
            </a:r>
            <a:endParaRPr lang="zh-CN" altLang="en-US" sz="3200" b="1" dirty="0">
              <a:solidFill>
                <a:srgbClr val="7188A8"/>
              </a:solidFill>
              <a:cs typeface="+mn-ea"/>
              <a:sym typeface="+mn-lt"/>
            </a:endParaRPr>
          </a:p>
        </p:txBody>
      </p:sp>
      <p:sp>
        <p:nvSpPr>
          <p:cNvPr id="24" name="矩形 23"/>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9441"/>
            </a:xfrm>
            <a:prstGeom prst="rect">
              <a:avLst/>
            </a:prstGeom>
            <a:noFill/>
          </p:spPr>
          <p:txBody>
            <a:bodyPr wrap="square" lIns="91440" tIns="45720" rIns="91440" bIns="45720">
              <a:spAutoFit/>
            </a:bodyPr>
            <a:lstStyle/>
            <a:p>
              <a:pPr lvl="0" algn="dist">
                <a:defRPr/>
              </a:pPr>
              <a:r>
                <a:rPr lang="zh-CN" altLang="en-US" sz="4400" dirty="0">
                  <a:ln w="0"/>
                  <a:solidFill>
                    <a:prstClr val="white"/>
                  </a:solidFill>
                  <a:latin typeface="思源黑体 CN Heavy" panose="020B0A00000000000000" pitchFamily="34" charset="-122"/>
                  <a:ea typeface="思源黑体 CN Heavy" panose="020B0A00000000000000" pitchFamily="34" charset="-122"/>
                </a:rPr>
                <a:t>需求说明</a:t>
              </a:r>
              <a:endParaRPr lang="zh-CN" altLang="zh-CN" sz="4400" b="1" dirty="0">
                <a:solidFill>
                  <a:srgbClr val="7188A8"/>
                </a:solidFill>
                <a:latin typeface="等线" panose="02010600030101010101" pitchFamily="2" charset="-122"/>
                <a:cs typeface="+mn-ea"/>
                <a:sym typeface="+mn-lt"/>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02</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3573303" cy="583767"/>
            <a:chOff x="334963" y="486219"/>
            <a:chExt cx="3573303" cy="583767"/>
          </a:xfrm>
        </p:grpSpPr>
        <p:sp>
          <p:nvSpPr>
            <p:cNvPr id="14" name="文本框 13"/>
            <p:cNvSpPr txBox="1"/>
            <p:nvPr/>
          </p:nvSpPr>
          <p:spPr>
            <a:xfrm>
              <a:off x="880586" y="486421"/>
              <a:ext cx="3027680" cy="583565"/>
            </a:xfrm>
            <a:prstGeom prst="rect">
              <a:avLst/>
            </a:prstGeom>
            <a:noFill/>
          </p:spPr>
          <p:txBody>
            <a:bodyPr wrap="none" rtlCol="0">
              <a:spAutoFit/>
            </a:bodyPr>
            <a:lstStyle/>
            <a:p>
              <a:r>
                <a:rPr lang="zh-CN" altLang="en-US" sz="3200" b="1" dirty="0">
                  <a:solidFill>
                    <a:srgbClr val="7188A8"/>
                  </a:solidFill>
                  <a:cs typeface="+mn-ea"/>
                  <a:sym typeface="+mn-lt"/>
                </a:rPr>
                <a:t>总体功能流程图</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972945" y="285750"/>
            <a:ext cx="8738870" cy="60953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3840480" cy="583565"/>
          </a:xfrm>
          <a:prstGeom prst="rect">
            <a:avLst/>
          </a:prstGeom>
          <a:noFill/>
        </p:spPr>
        <p:txBody>
          <a:bodyPr wrap="none" rtlCol="0">
            <a:spAutoFit/>
          </a:bodyPr>
          <a:lstStyle/>
          <a:p>
            <a:r>
              <a:rPr lang="zh-CN" altLang="en-US" sz="3200" b="1" dirty="0">
                <a:solidFill>
                  <a:srgbClr val="7188A8"/>
                </a:solidFill>
                <a:cs typeface="+mn-ea"/>
                <a:sym typeface="+mn-lt"/>
              </a:rPr>
              <a:t>主界面原型及流程图</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564255" y="1296035"/>
            <a:ext cx="8259445" cy="4902835"/>
          </a:xfrm>
          <a:prstGeom prst="rect">
            <a:avLst/>
          </a:prstGeom>
          <a:noFill/>
          <a:ln>
            <a:noFill/>
          </a:ln>
        </p:spPr>
      </p:pic>
      <p:pic>
        <p:nvPicPr>
          <p:cNvPr id="3" name="图片 2"/>
          <p:cNvPicPr>
            <a:picLocks noChangeAspect="1"/>
          </p:cNvPicPr>
          <p:nvPr/>
        </p:nvPicPr>
        <p:blipFill>
          <a:blip r:embed="rId2"/>
          <a:stretch>
            <a:fillRect/>
          </a:stretch>
        </p:blipFill>
        <p:spPr>
          <a:xfrm>
            <a:off x="831215" y="1009015"/>
            <a:ext cx="2525395" cy="5327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商城界面原型及流程图</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094095" y="1009015"/>
            <a:ext cx="4583430" cy="5411470"/>
          </a:xfrm>
          <a:prstGeom prst="rect">
            <a:avLst/>
          </a:prstGeom>
          <a:noFill/>
          <a:ln>
            <a:noFill/>
          </a:ln>
        </p:spPr>
      </p:pic>
      <p:pic>
        <p:nvPicPr>
          <p:cNvPr id="3" name="图片 2"/>
          <p:cNvPicPr>
            <a:picLocks noChangeAspect="1"/>
          </p:cNvPicPr>
          <p:nvPr/>
        </p:nvPicPr>
        <p:blipFill>
          <a:blip r:embed="rId2"/>
          <a:stretch>
            <a:fillRect/>
          </a:stretch>
        </p:blipFill>
        <p:spPr>
          <a:xfrm>
            <a:off x="1280160" y="1249680"/>
            <a:ext cx="2354580" cy="49301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2621280" cy="583565"/>
          </a:xfrm>
          <a:prstGeom prst="rect">
            <a:avLst/>
          </a:prstGeom>
          <a:noFill/>
        </p:spPr>
        <p:txBody>
          <a:bodyPr wrap="none" rtlCol="0">
            <a:spAutoFit/>
          </a:bodyPr>
          <a:lstStyle/>
          <a:p>
            <a:r>
              <a:rPr lang="zh-CN" altLang="en-US" sz="3200" b="1" dirty="0">
                <a:solidFill>
                  <a:srgbClr val="7188A8"/>
                </a:solidFill>
                <a:cs typeface="+mn-ea"/>
                <a:sym typeface="+mn-lt"/>
              </a:rPr>
              <a:t>好友界面原型</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7899663" y="2673985"/>
            <a:ext cx="3687818" cy="2554545"/>
          </a:xfrm>
          <a:prstGeom prst="rect">
            <a:avLst/>
          </a:prstGeom>
          <a:noFill/>
        </p:spPr>
        <p:txBody>
          <a:bodyPr wrap="square" rtlCol="0">
            <a:spAutoFit/>
          </a:bodyPr>
          <a:lstStyle/>
          <a:p>
            <a:r>
              <a:rPr lang="zh-CN" altLang="en-US" sz="2000" dirty="0">
                <a:solidFill>
                  <a:schemeClr val="accent1"/>
                </a:solidFill>
                <a:latin typeface="宋体" panose="02010600030101010101" pitchFamily="2" charset="-122"/>
                <a:ea typeface="宋体" panose="02010600030101010101" pitchFamily="2" charset="-122"/>
              </a:rPr>
              <a:t>好友界面：</a:t>
            </a:r>
            <a:r>
              <a:rPr lang="zh-CN" altLang="en-US" sz="2000" dirty="0">
                <a:solidFill>
                  <a:schemeClr val="tx1"/>
                </a:solidFill>
                <a:latin typeface="宋体" panose="02010600030101010101" pitchFamily="2" charset="-122"/>
                <a:ea typeface="宋体" panose="02010600030101010101" pitchFamily="2" charset="-122"/>
              </a:rPr>
              <a:t>由于是使用</a:t>
            </a:r>
            <a:r>
              <a:rPr lang="zh-CN" altLang="en-US" sz="2000" dirty="0">
                <a:solidFill>
                  <a:schemeClr val="accent1"/>
                </a:solidFill>
                <a:latin typeface="宋体" panose="02010600030101010101" pitchFamily="2" charset="-122"/>
                <a:ea typeface="宋体" panose="02010600030101010101" pitchFamily="2" charset="-122"/>
              </a:rPr>
              <a:t>微信账号</a:t>
            </a:r>
            <a:r>
              <a:rPr lang="zh-CN" altLang="en-US" sz="2000" dirty="0">
                <a:solidFill>
                  <a:schemeClr val="tx1"/>
                </a:solidFill>
                <a:latin typeface="宋体" panose="02010600030101010101" pitchFamily="2" charset="-122"/>
                <a:ea typeface="宋体" panose="02010600030101010101" pitchFamily="2" charset="-122"/>
              </a:rPr>
              <a:t>登录，微信小游戏可以直接接入微信账号的信息，包括通讯录，所以游戏中的好友是直接从微信中接入。界面中的邀请好友功能是可以直接从游戏中跳出，向他的微信对话框发送消息，邀请他玩这一款游戏。</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6" name="文本框 5"/>
          <p:cNvSpPr txBox="1"/>
          <p:nvPr/>
        </p:nvSpPr>
        <p:spPr>
          <a:xfrm>
            <a:off x="7899664" y="1233805"/>
            <a:ext cx="3635112" cy="1014730"/>
          </a:xfrm>
          <a:prstGeom prst="rect">
            <a:avLst/>
          </a:prstGeom>
          <a:noFill/>
        </p:spPr>
        <p:txBody>
          <a:bodyPr wrap="square" rtlCol="0">
            <a:spAutoFit/>
          </a:bodyPr>
          <a:lstStyle/>
          <a:p>
            <a:r>
              <a:rPr lang="zh-CN" altLang="en-US" sz="2000" dirty="0">
                <a:solidFill>
                  <a:schemeClr val="tx1"/>
                </a:solidFill>
                <a:latin typeface="宋体" panose="02010600030101010101" pitchFamily="2" charset="-122"/>
                <a:ea typeface="宋体" panose="02010600030101010101" pitchFamily="2" charset="-122"/>
              </a:rPr>
              <a:t>好友界面</a:t>
            </a:r>
            <a:r>
              <a:rPr lang="zh-CN" altLang="en-US" sz="2000" dirty="0">
                <a:latin typeface="宋体" panose="02010600030101010101" pitchFamily="2" charset="-122"/>
                <a:ea typeface="宋体" panose="02010600030101010101" pitchFamily="2" charset="-122"/>
              </a:rPr>
              <a:t>的组成部分：</a:t>
            </a:r>
            <a:endParaRPr lang="zh-CN" altLang="en-US" sz="2000" dirty="0">
              <a:latin typeface="宋体" panose="02010600030101010101" pitchFamily="2" charset="-122"/>
              <a:ea typeface="宋体" panose="02010600030101010101" pitchFamily="2" charset="-122"/>
            </a:endParaRP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收件箱</a:t>
            </a:r>
            <a:endParaRPr lang="zh-CN" altLang="en-US" sz="2000" dirty="0">
              <a:solidFill>
                <a:schemeClr val="accent1"/>
              </a:solidFill>
              <a:latin typeface="宋体" panose="02010600030101010101" pitchFamily="2" charset="-122"/>
              <a:ea typeface="宋体" panose="02010600030101010101" pitchFamily="2" charset="-122"/>
            </a:endParaRPr>
          </a:p>
          <a:p>
            <a:r>
              <a:rPr lang="en-US" altLang="zh-CN" sz="2000" dirty="0">
                <a:solidFill>
                  <a:schemeClr val="accent1"/>
                </a:solidFill>
                <a:latin typeface="宋体" panose="02010600030101010101" pitchFamily="2" charset="-122"/>
                <a:ea typeface="宋体" panose="02010600030101010101" pitchFamily="2" charset="-122"/>
              </a:rPr>
              <a:t>    </a:t>
            </a:r>
            <a:r>
              <a:rPr lang="zh-CN" altLang="en-US" sz="2000" dirty="0">
                <a:solidFill>
                  <a:schemeClr val="accent1"/>
                </a:solidFill>
                <a:latin typeface="宋体" panose="02010600030101010101" pitchFamily="2" charset="-122"/>
                <a:ea typeface="宋体" panose="02010600030101010101" pitchFamily="2" charset="-122"/>
              </a:rPr>
              <a:t>好友界面</a:t>
            </a:r>
            <a:endParaRPr lang="zh-CN" altLang="en-US" sz="2000" dirty="0">
              <a:solidFill>
                <a:schemeClr val="accent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4526280" y="1390015"/>
            <a:ext cx="2174240" cy="4752340"/>
          </a:xfrm>
          <a:prstGeom prst="rect">
            <a:avLst/>
          </a:prstGeom>
        </p:spPr>
      </p:pic>
      <p:pic>
        <p:nvPicPr>
          <p:cNvPr id="7" name="图片 6"/>
          <p:cNvPicPr>
            <a:picLocks noChangeAspect="1"/>
          </p:cNvPicPr>
          <p:nvPr/>
        </p:nvPicPr>
        <p:blipFill>
          <a:blip r:embed="rId2"/>
          <a:stretch>
            <a:fillRect/>
          </a:stretch>
        </p:blipFill>
        <p:spPr>
          <a:xfrm>
            <a:off x="1390015" y="1459865"/>
            <a:ext cx="2140585" cy="4682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09161" y="467371"/>
            <a:ext cx="4246880" cy="583565"/>
          </a:xfrm>
          <a:prstGeom prst="rect">
            <a:avLst/>
          </a:prstGeom>
          <a:noFill/>
        </p:spPr>
        <p:txBody>
          <a:bodyPr wrap="none" rtlCol="0">
            <a:spAutoFit/>
          </a:bodyPr>
          <a:lstStyle/>
          <a:p>
            <a:r>
              <a:rPr lang="zh-CN" altLang="en-US" sz="3200" b="1" dirty="0">
                <a:solidFill>
                  <a:srgbClr val="7188A8"/>
                </a:solidFill>
                <a:cs typeface="+mn-ea"/>
                <a:sym typeface="+mn-lt"/>
              </a:rPr>
              <a:t>角色界面原型及流程图</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8"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26580" y="686435"/>
            <a:ext cx="3188970" cy="5625465"/>
          </a:xfrm>
          <a:prstGeom prst="rect">
            <a:avLst/>
          </a:prstGeom>
          <a:noFill/>
          <a:ln>
            <a:noFill/>
          </a:ln>
        </p:spPr>
      </p:pic>
      <p:pic>
        <p:nvPicPr>
          <p:cNvPr id="3" name="图片 2"/>
          <p:cNvPicPr>
            <a:picLocks noChangeAspect="1"/>
          </p:cNvPicPr>
          <p:nvPr/>
        </p:nvPicPr>
        <p:blipFill>
          <a:blip r:embed="rId2"/>
          <a:stretch>
            <a:fillRect/>
          </a:stretch>
        </p:blipFill>
        <p:spPr>
          <a:xfrm>
            <a:off x="1196975" y="1234440"/>
            <a:ext cx="2353310" cy="49809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3027680" cy="583565"/>
          </a:xfrm>
          <a:prstGeom prst="rect">
            <a:avLst/>
          </a:prstGeom>
          <a:noFill/>
        </p:spPr>
        <p:txBody>
          <a:bodyPr wrap="none" rtlCol="0">
            <a:spAutoFit/>
          </a:bodyPr>
          <a:lstStyle/>
          <a:p>
            <a:pPr algn="l"/>
            <a:r>
              <a:rPr lang="zh-CN" altLang="en-US" sz="3200" b="1" dirty="0">
                <a:solidFill>
                  <a:srgbClr val="7188A8"/>
                </a:solidFill>
                <a:cs typeface="+mn-ea"/>
                <a:sym typeface="+mn-lt"/>
              </a:rPr>
              <a:t>排行榜界面原型</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文本框 5"/>
          <p:cNvSpPr txBox="1"/>
          <p:nvPr/>
        </p:nvSpPr>
        <p:spPr>
          <a:xfrm>
            <a:off x="6483985" y="1402080"/>
            <a:ext cx="2788920" cy="1014730"/>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排行榜界面的组成部分：</a:t>
            </a:r>
            <a:endParaRPr lang="zh-CN" altLang="en-US" sz="2000" dirty="0">
              <a:latin typeface="宋体" panose="02010600030101010101" pitchFamily="2" charset="-122"/>
              <a:ea typeface="宋体" panose="02010600030101010101" pitchFamily="2" charset="-122"/>
            </a:endParaRPr>
          </a:p>
          <a:p>
            <a:r>
              <a:rPr lang="zh-CN" altLang="en-US" sz="2000" dirty="0">
                <a:solidFill>
                  <a:schemeClr val="accent1"/>
                </a:solidFill>
                <a:latin typeface="宋体" panose="02010600030101010101" pitchFamily="2" charset="-122"/>
                <a:ea typeface="宋体" panose="02010600030101010101" pitchFamily="2" charset="-122"/>
              </a:rPr>
              <a:t>全球排行榜</a:t>
            </a:r>
            <a:endParaRPr lang="zh-CN" altLang="en-US" sz="2000" dirty="0">
              <a:solidFill>
                <a:schemeClr val="accent1"/>
              </a:solidFill>
              <a:latin typeface="宋体" panose="02010600030101010101" pitchFamily="2" charset="-122"/>
              <a:ea typeface="宋体" panose="02010600030101010101" pitchFamily="2" charset="-122"/>
            </a:endParaRPr>
          </a:p>
          <a:p>
            <a:r>
              <a:rPr lang="zh-CN" altLang="en-US" sz="2000" dirty="0">
                <a:solidFill>
                  <a:schemeClr val="accent1"/>
                </a:solidFill>
                <a:latin typeface="宋体" panose="02010600030101010101" pitchFamily="2" charset="-122"/>
                <a:ea typeface="宋体" panose="02010600030101010101" pitchFamily="2" charset="-122"/>
              </a:rPr>
              <a:t>好友排行榜</a:t>
            </a:r>
            <a:endParaRPr lang="zh-CN" altLang="en-US" sz="2000" dirty="0">
              <a:solidFill>
                <a:schemeClr val="accent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956945" y="1154430"/>
            <a:ext cx="2392680" cy="5204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椭圆 6"/>
          <p:cNvSpPr/>
          <p:nvPr/>
        </p:nvSpPr>
        <p:spPr>
          <a:xfrm>
            <a:off x="7884938" y="3587683"/>
            <a:ext cx="484300" cy="484300"/>
          </a:xfrm>
          <a:prstGeom prst="ellipse">
            <a:avLst/>
          </a:prstGeom>
          <a:solidFill>
            <a:srgbClr val="F5E0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7"/>
          <p:cNvSpPr/>
          <p:nvPr/>
        </p:nvSpPr>
        <p:spPr>
          <a:xfrm>
            <a:off x="7884938" y="4835458"/>
            <a:ext cx="484300" cy="4843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18"/>
          <p:cNvSpPr/>
          <p:nvPr/>
        </p:nvSpPr>
        <p:spPr>
          <a:xfrm>
            <a:off x="8013482" y="4964536"/>
            <a:ext cx="227211" cy="226145"/>
          </a:xfrm>
          <a:custGeom>
            <a:avLst/>
            <a:gdLst>
              <a:gd name="connsiteX0" fmla="*/ 315609 w 338137"/>
              <a:gd name="connsiteY0" fmla="*/ 185737 h 336550"/>
              <a:gd name="connsiteX1" fmla="*/ 338137 w 338137"/>
              <a:gd name="connsiteY1" fmla="*/ 185737 h 336550"/>
              <a:gd name="connsiteX2" fmla="*/ 185737 w 338137"/>
              <a:gd name="connsiteY2" fmla="*/ 336550 h 336550"/>
              <a:gd name="connsiteX3" fmla="*/ 185737 w 338137"/>
              <a:gd name="connsiteY3" fmla="*/ 314256 h 336550"/>
              <a:gd name="connsiteX4" fmla="*/ 315609 w 338137"/>
              <a:gd name="connsiteY4" fmla="*/ 185737 h 336550"/>
              <a:gd name="connsiteX5" fmla="*/ 249042 w 338137"/>
              <a:gd name="connsiteY5" fmla="*/ 185737 h 336550"/>
              <a:gd name="connsiteX6" fmla="*/ 271462 w 338137"/>
              <a:gd name="connsiteY6" fmla="*/ 185737 h 336550"/>
              <a:gd name="connsiteX7" fmla="*/ 185737 w 338137"/>
              <a:gd name="connsiteY7" fmla="*/ 269875 h 336550"/>
              <a:gd name="connsiteX8" fmla="*/ 185737 w 338137"/>
              <a:gd name="connsiteY8" fmla="*/ 247870 h 336550"/>
              <a:gd name="connsiteX9" fmla="*/ 249042 w 338137"/>
              <a:gd name="connsiteY9" fmla="*/ 185737 h 336550"/>
              <a:gd name="connsiteX10" fmla="*/ 66675 w 338137"/>
              <a:gd name="connsiteY10" fmla="*/ 185737 h 336550"/>
              <a:gd name="connsiteX11" fmla="*/ 89095 w 338137"/>
              <a:gd name="connsiteY11" fmla="*/ 185737 h 336550"/>
              <a:gd name="connsiteX12" fmla="*/ 152400 w 338137"/>
              <a:gd name="connsiteY12" fmla="*/ 247870 h 336550"/>
              <a:gd name="connsiteX13" fmla="*/ 152400 w 338137"/>
              <a:gd name="connsiteY13" fmla="*/ 269875 h 336550"/>
              <a:gd name="connsiteX14" fmla="*/ 66675 w 338137"/>
              <a:gd name="connsiteY14" fmla="*/ 185737 h 336550"/>
              <a:gd name="connsiteX15" fmla="*/ 0 w 338137"/>
              <a:gd name="connsiteY15" fmla="*/ 185737 h 336550"/>
              <a:gd name="connsiteX16" fmla="*/ 22528 w 338137"/>
              <a:gd name="connsiteY16" fmla="*/ 185737 h 336550"/>
              <a:gd name="connsiteX17" fmla="*/ 152400 w 338137"/>
              <a:gd name="connsiteY17" fmla="*/ 314256 h 336550"/>
              <a:gd name="connsiteX18" fmla="*/ 152400 w 338137"/>
              <a:gd name="connsiteY18" fmla="*/ 336550 h 336550"/>
              <a:gd name="connsiteX19" fmla="*/ 0 w 338137"/>
              <a:gd name="connsiteY19" fmla="*/ 185737 h 336550"/>
              <a:gd name="connsiteX20" fmla="*/ 169069 w 338137"/>
              <a:gd name="connsiteY20" fmla="*/ 127000 h 336550"/>
              <a:gd name="connsiteX21" fmla="*/ 186045 w 338137"/>
              <a:gd name="connsiteY21" fmla="*/ 130918 h 336550"/>
              <a:gd name="connsiteX22" fmla="*/ 205633 w 338137"/>
              <a:gd name="connsiteY22" fmla="*/ 150506 h 336550"/>
              <a:gd name="connsiteX23" fmla="*/ 209550 w 338137"/>
              <a:gd name="connsiteY23" fmla="*/ 167482 h 336550"/>
              <a:gd name="connsiteX24" fmla="*/ 205633 w 338137"/>
              <a:gd name="connsiteY24" fmla="*/ 184458 h 336550"/>
              <a:gd name="connsiteX25" fmla="*/ 186045 w 338137"/>
              <a:gd name="connsiteY25" fmla="*/ 204046 h 336550"/>
              <a:gd name="connsiteX26" fmla="*/ 169069 w 338137"/>
              <a:gd name="connsiteY26" fmla="*/ 207963 h 336550"/>
              <a:gd name="connsiteX27" fmla="*/ 152093 w 338137"/>
              <a:gd name="connsiteY27" fmla="*/ 204046 h 336550"/>
              <a:gd name="connsiteX28" fmla="*/ 132505 w 338137"/>
              <a:gd name="connsiteY28" fmla="*/ 184458 h 336550"/>
              <a:gd name="connsiteX29" fmla="*/ 128587 w 338137"/>
              <a:gd name="connsiteY29" fmla="*/ 167482 h 336550"/>
              <a:gd name="connsiteX30" fmla="*/ 132505 w 338137"/>
              <a:gd name="connsiteY30" fmla="*/ 150506 h 336550"/>
              <a:gd name="connsiteX31" fmla="*/ 152093 w 338137"/>
              <a:gd name="connsiteY31" fmla="*/ 130918 h 336550"/>
              <a:gd name="connsiteX32" fmla="*/ 169069 w 338137"/>
              <a:gd name="connsiteY32" fmla="*/ 127000 h 336550"/>
              <a:gd name="connsiteX33" fmla="*/ 185737 w 338137"/>
              <a:gd name="connsiteY33" fmla="*/ 65087 h 336550"/>
              <a:gd name="connsiteX34" fmla="*/ 271462 w 338137"/>
              <a:gd name="connsiteY34" fmla="*/ 150812 h 336550"/>
              <a:gd name="connsiteX35" fmla="*/ 249042 w 338137"/>
              <a:gd name="connsiteY35" fmla="*/ 150812 h 336550"/>
              <a:gd name="connsiteX36" fmla="*/ 185737 w 338137"/>
              <a:gd name="connsiteY36" fmla="*/ 87507 h 336550"/>
              <a:gd name="connsiteX37" fmla="*/ 185737 w 338137"/>
              <a:gd name="connsiteY37" fmla="*/ 65087 h 336550"/>
              <a:gd name="connsiteX38" fmla="*/ 152400 w 338137"/>
              <a:gd name="connsiteY38" fmla="*/ 65087 h 336550"/>
              <a:gd name="connsiteX39" fmla="*/ 152400 w 338137"/>
              <a:gd name="connsiteY39" fmla="*/ 87507 h 336550"/>
              <a:gd name="connsiteX40" fmla="*/ 89095 w 338137"/>
              <a:gd name="connsiteY40" fmla="*/ 150812 h 336550"/>
              <a:gd name="connsiteX41" fmla="*/ 66675 w 338137"/>
              <a:gd name="connsiteY41" fmla="*/ 150812 h 336550"/>
              <a:gd name="connsiteX42" fmla="*/ 152400 w 338137"/>
              <a:gd name="connsiteY42" fmla="*/ 65087 h 336550"/>
              <a:gd name="connsiteX43" fmla="*/ 185737 w 338137"/>
              <a:gd name="connsiteY43" fmla="*/ 0 h 336550"/>
              <a:gd name="connsiteX44" fmla="*/ 338137 w 338137"/>
              <a:gd name="connsiteY44" fmla="*/ 150813 h 336550"/>
              <a:gd name="connsiteX45" fmla="*/ 315609 w 338137"/>
              <a:gd name="connsiteY45" fmla="*/ 150813 h 336550"/>
              <a:gd name="connsiteX46" fmla="*/ 185737 w 338137"/>
              <a:gd name="connsiteY46" fmla="*/ 22294 h 336550"/>
              <a:gd name="connsiteX47" fmla="*/ 185737 w 338137"/>
              <a:gd name="connsiteY47" fmla="*/ 0 h 336550"/>
              <a:gd name="connsiteX48" fmla="*/ 152400 w 338137"/>
              <a:gd name="connsiteY48" fmla="*/ 0 h 336550"/>
              <a:gd name="connsiteX49" fmla="*/ 152400 w 338137"/>
              <a:gd name="connsiteY49" fmla="*/ 22294 h 336550"/>
              <a:gd name="connsiteX50" fmla="*/ 22528 w 338137"/>
              <a:gd name="connsiteY50" fmla="*/ 150813 h 336550"/>
              <a:gd name="connsiteX51" fmla="*/ 0 w 338137"/>
              <a:gd name="connsiteY51" fmla="*/ 150813 h 336550"/>
              <a:gd name="connsiteX52" fmla="*/ 152400 w 338137"/>
              <a:gd name="connsiteY52"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8137" h="336550">
                <a:moveTo>
                  <a:pt x="315609" y="185737"/>
                </a:moveTo>
                <a:cubicBezTo>
                  <a:pt x="315609" y="185737"/>
                  <a:pt x="315609" y="185737"/>
                  <a:pt x="338137" y="185737"/>
                </a:cubicBezTo>
                <a:cubicBezTo>
                  <a:pt x="330186" y="265734"/>
                  <a:pt x="266576" y="328682"/>
                  <a:pt x="185737" y="336550"/>
                </a:cubicBezTo>
                <a:cubicBezTo>
                  <a:pt x="185737" y="336550"/>
                  <a:pt x="185737" y="336550"/>
                  <a:pt x="185737" y="314256"/>
                </a:cubicBezTo>
                <a:cubicBezTo>
                  <a:pt x="253323" y="306388"/>
                  <a:pt x="307657" y="252620"/>
                  <a:pt x="315609" y="185737"/>
                </a:cubicBezTo>
                <a:close/>
                <a:moveTo>
                  <a:pt x="249042" y="185737"/>
                </a:moveTo>
                <a:cubicBezTo>
                  <a:pt x="249042" y="185737"/>
                  <a:pt x="249042" y="185737"/>
                  <a:pt x="271462" y="185737"/>
                </a:cubicBezTo>
                <a:cubicBezTo>
                  <a:pt x="264868" y="228453"/>
                  <a:pt x="229259" y="263403"/>
                  <a:pt x="185737" y="269875"/>
                </a:cubicBezTo>
                <a:cubicBezTo>
                  <a:pt x="185737" y="269875"/>
                  <a:pt x="185737" y="269875"/>
                  <a:pt x="185737" y="247870"/>
                </a:cubicBezTo>
                <a:cubicBezTo>
                  <a:pt x="217390" y="241398"/>
                  <a:pt x="242448" y="216804"/>
                  <a:pt x="249042" y="185737"/>
                </a:cubicBezTo>
                <a:close/>
                <a:moveTo>
                  <a:pt x="66675" y="185737"/>
                </a:moveTo>
                <a:cubicBezTo>
                  <a:pt x="66675" y="185737"/>
                  <a:pt x="66675" y="185737"/>
                  <a:pt x="89095" y="185737"/>
                </a:cubicBezTo>
                <a:cubicBezTo>
                  <a:pt x="95689" y="216804"/>
                  <a:pt x="120747" y="241398"/>
                  <a:pt x="152400" y="247870"/>
                </a:cubicBezTo>
                <a:cubicBezTo>
                  <a:pt x="152400" y="247870"/>
                  <a:pt x="152400" y="247870"/>
                  <a:pt x="152400" y="269875"/>
                </a:cubicBezTo>
                <a:cubicBezTo>
                  <a:pt x="108878" y="263403"/>
                  <a:pt x="73269" y="228453"/>
                  <a:pt x="66675" y="185737"/>
                </a:cubicBezTo>
                <a:close/>
                <a:moveTo>
                  <a:pt x="0" y="185737"/>
                </a:moveTo>
                <a:cubicBezTo>
                  <a:pt x="0" y="185737"/>
                  <a:pt x="0" y="185737"/>
                  <a:pt x="22528" y="185737"/>
                </a:cubicBezTo>
                <a:cubicBezTo>
                  <a:pt x="30480" y="252620"/>
                  <a:pt x="84814" y="306388"/>
                  <a:pt x="152400" y="314256"/>
                </a:cubicBezTo>
                <a:cubicBezTo>
                  <a:pt x="152400" y="314256"/>
                  <a:pt x="152400" y="314256"/>
                  <a:pt x="152400" y="336550"/>
                </a:cubicBezTo>
                <a:cubicBezTo>
                  <a:pt x="71561" y="328682"/>
                  <a:pt x="7951" y="265734"/>
                  <a:pt x="0" y="185737"/>
                </a:cubicBezTo>
                <a:close/>
                <a:moveTo>
                  <a:pt x="169069" y="127000"/>
                </a:moveTo>
                <a:cubicBezTo>
                  <a:pt x="175598" y="127000"/>
                  <a:pt x="180821" y="128306"/>
                  <a:pt x="186045" y="130918"/>
                </a:cubicBezTo>
                <a:cubicBezTo>
                  <a:pt x="195186" y="134835"/>
                  <a:pt x="201715" y="141365"/>
                  <a:pt x="205633" y="150506"/>
                </a:cubicBezTo>
                <a:cubicBezTo>
                  <a:pt x="208244" y="155729"/>
                  <a:pt x="209550" y="160952"/>
                  <a:pt x="209550" y="167482"/>
                </a:cubicBezTo>
                <a:cubicBezTo>
                  <a:pt x="209550" y="174011"/>
                  <a:pt x="208244" y="179234"/>
                  <a:pt x="205633" y="184458"/>
                </a:cubicBezTo>
                <a:cubicBezTo>
                  <a:pt x="201715" y="193599"/>
                  <a:pt x="195186" y="200128"/>
                  <a:pt x="186045" y="204046"/>
                </a:cubicBezTo>
                <a:cubicBezTo>
                  <a:pt x="180821" y="206657"/>
                  <a:pt x="175598" y="207963"/>
                  <a:pt x="169069" y="207963"/>
                </a:cubicBezTo>
                <a:cubicBezTo>
                  <a:pt x="162539" y="207963"/>
                  <a:pt x="157316" y="206657"/>
                  <a:pt x="152093" y="204046"/>
                </a:cubicBezTo>
                <a:cubicBezTo>
                  <a:pt x="142952" y="200128"/>
                  <a:pt x="136422" y="193599"/>
                  <a:pt x="132505" y="184458"/>
                </a:cubicBezTo>
                <a:cubicBezTo>
                  <a:pt x="129893" y="179234"/>
                  <a:pt x="128587" y="174011"/>
                  <a:pt x="128587" y="167482"/>
                </a:cubicBezTo>
                <a:cubicBezTo>
                  <a:pt x="128587" y="160952"/>
                  <a:pt x="129893" y="155729"/>
                  <a:pt x="132505" y="150506"/>
                </a:cubicBezTo>
                <a:cubicBezTo>
                  <a:pt x="136422" y="141365"/>
                  <a:pt x="142952" y="134835"/>
                  <a:pt x="152093" y="130918"/>
                </a:cubicBezTo>
                <a:cubicBezTo>
                  <a:pt x="157316" y="128306"/>
                  <a:pt x="162539" y="127000"/>
                  <a:pt x="169069" y="127000"/>
                </a:cubicBezTo>
                <a:close/>
                <a:moveTo>
                  <a:pt x="185737" y="65087"/>
                </a:moveTo>
                <a:cubicBezTo>
                  <a:pt x="229259" y="71681"/>
                  <a:pt x="264868" y="107290"/>
                  <a:pt x="271462" y="150812"/>
                </a:cubicBezTo>
                <a:cubicBezTo>
                  <a:pt x="271462" y="150812"/>
                  <a:pt x="271462" y="150812"/>
                  <a:pt x="249042" y="150812"/>
                </a:cubicBezTo>
                <a:cubicBezTo>
                  <a:pt x="242448" y="119159"/>
                  <a:pt x="217390" y="94101"/>
                  <a:pt x="185737" y="87507"/>
                </a:cubicBezTo>
                <a:cubicBezTo>
                  <a:pt x="185737" y="87507"/>
                  <a:pt x="185737" y="87507"/>
                  <a:pt x="185737" y="65087"/>
                </a:cubicBezTo>
                <a:close/>
                <a:moveTo>
                  <a:pt x="152400" y="65087"/>
                </a:moveTo>
                <a:cubicBezTo>
                  <a:pt x="152400" y="65087"/>
                  <a:pt x="152400" y="65087"/>
                  <a:pt x="152400" y="87507"/>
                </a:cubicBezTo>
                <a:cubicBezTo>
                  <a:pt x="120747" y="94101"/>
                  <a:pt x="95689" y="119159"/>
                  <a:pt x="89095" y="150812"/>
                </a:cubicBezTo>
                <a:lnTo>
                  <a:pt x="66675" y="150812"/>
                </a:lnTo>
                <a:cubicBezTo>
                  <a:pt x="73269" y="107290"/>
                  <a:pt x="108878" y="71681"/>
                  <a:pt x="152400" y="65087"/>
                </a:cubicBezTo>
                <a:close/>
                <a:moveTo>
                  <a:pt x="185737" y="0"/>
                </a:moveTo>
                <a:cubicBezTo>
                  <a:pt x="266576" y="7868"/>
                  <a:pt x="330186" y="70816"/>
                  <a:pt x="338137" y="150813"/>
                </a:cubicBezTo>
                <a:cubicBezTo>
                  <a:pt x="338137" y="150813"/>
                  <a:pt x="338137" y="150813"/>
                  <a:pt x="315609" y="150813"/>
                </a:cubicBezTo>
                <a:cubicBezTo>
                  <a:pt x="307657" y="83930"/>
                  <a:pt x="253323" y="30162"/>
                  <a:pt x="185737" y="22294"/>
                </a:cubicBezTo>
                <a:cubicBezTo>
                  <a:pt x="185737" y="22294"/>
                  <a:pt x="185737" y="22294"/>
                  <a:pt x="185737" y="0"/>
                </a:cubicBezTo>
                <a:close/>
                <a:moveTo>
                  <a:pt x="152400" y="0"/>
                </a:moveTo>
                <a:cubicBezTo>
                  <a:pt x="152400" y="0"/>
                  <a:pt x="152400" y="0"/>
                  <a:pt x="152400" y="22294"/>
                </a:cubicBezTo>
                <a:cubicBezTo>
                  <a:pt x="84814" y="30162"/>
                  <a:pt x="30480" y="83930"/>
                  <a:pt x="22528" y="150813"/>
                </a:cubicBezTo>
                <a:cubicBezTo>
                  <a:pt x="22528" y="150813"/>
                  <a:pt x="22528" y="150813"/>
                  <a:pt x="0" y="150813"/>
                </a:cubicBezTo>
                <a:cubicBezTo>
                  <a:pt x="7951" y="70816"/>
                  <a:pt x="71561" y="7868"/>
                  <a:pt x="152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9"/>
          <p:cNvSpPr/>
          <p:nvPr/>
        </p:nvSpPr>
        <p:spPr>
          <a:xfrm>
            <a:off x="3822761" y="3587683"/>
            <a:ext cx="484300" cy="4843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23"/>
          <p:cNvSpPr/>
          <p:nvPr/>
        </p:nvSpPr>
        <p:spPr>
          <a:xfrm>
            <a:off x="3951305" y="3716227"/>
            <a:ext cx="227211" cy="227211"/>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1"/>
          <p:cNvSpPr/>
          <p:nvPr/>
        </p:nvSpPr>
        <p:spPr>
          <a:xfrm>
            <a:off x="3822761" y="4835458"/>
            <a:ext cx="484300" cy="4843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28"/>
          <p:cNvSpPr/>
          <p:nvPr/>
        </p:nvSpPr>
        <p:spPr>
          <a:xfrm>
            <a:off x="3951305" y="4969311"/>
            <a:ext cx="227211" cy="216594"/>
          </a:xfrm>
          <a:custGeom>
            <a:avLst/>
            <a:gdLst>
              <a:gd name="T0" fmla="*/ 254 w 258"/>
              <a:gd name="T1" fmla="*/ 102 h 246"/>
              <a:gd name="T2" fmla="*/ 257 w 258"/>
              <a:gd name="T3" fmla="*/ 92 h 246"/>
              <a:gd name="T4" fmla="*/ 248 w 258"/>
              <a:gd name="T5" fmla="*/ 86 h 246"/>
              <a:gd name="T6" fmla="*/ 174 w 258"/>
              <a:gd name="T7" fmla="*/ 80 h 246"/>
              <a:gd name="T8" fmla="*/ 166 w 258"/>
              <a:gd name="T9" fmla="*/ 75 h 246"/>
              <a:gd name="T10" fmla="*/ 137 w 258"/>
              <a:gd name="T11" fmla="*/ 6 h 246"/>
              <a:gd name="T12" fmla="*/ 128 w 258"/>
              <a:gd name="T13" fmla="*/ 0 h 246"/>
              <a:gd name="T14" fmla="*/ 120 w 258"/>
              <a:gd name="T15" fmla="*/ 6 h 246"/>
              <a:gd name="T16" fmla="*/ 91 w 258"/>
              <a:gd name="T17" fmla="*/ 75 h 246"/>
              <a:gd name="T18" fmla="*/ 84 w 258"/>
              <a:gd name="T19" fmla="*/ 81 h 246"/>
              <a:gd name="T20" fmla="*/ 9 w 258"/>
              <a:gd name="T21" fmla="*/ 88 h 246"/>
              <a:gd name="T22" fmla="*/ 1 w 258"/>
              <a:gd name="T23" fmla="*/ 94 h 246"/>
              <a:gd name="T24" fmla="*/ 4 w 258"/>
              <a:gd name="T25" fmla="*/ 104 h 246"/>
              <a:gd name="T26" fmla="*/ 61 w 258"/>
              <a:gd name="T27" fmla="*/ 152 h 246"/>
              <a:gd name="T28" fmla="*/ 64 w 258"/>
              <a:gd name="T29" fmla="*/ 161 h 246"/>
              <a:gd name="T30" fmla="*/ 48 w 258"/>
              <a:gd name="T31" fmla="*/ 234 h 246"/>
              <a:gd name="T32" fmla="*/ 52 w 258"/>
              <a:gd name="T33" fmla="*/ 244 h 246"/>
              <a:gd name="T34" fmla="*/ 62 w 258"/>
              <a:gd name="T35" fmla="*/ 244 h 246"/>
              <a:gd name="T36" fmla="*/ 125 w 258"/>
              <a:gd name="T37" fmla="*/ 205 h 246"/>
              <a:gd name="T38" fmla="*/ 135 w 258"/>
              <a:gd name="T39" fmla="*/ 205 h 246"/>
              <a:gd name="T40" fmla="*/ 199 w 258"/>
              <a:gd name="T41" fmla="*/ 243 h 246"/>
              <a:gd name="T42" fmla="*/ 209 w 258"/>
              <a:gd name="T43" fmla="*/ 242 h 246"/>
              <a:gd name="T44" fmla="*/ 213 w 258"/>
              <a:gd name="T45" fmla="*/ 233 h 246"/>
              <a:gd name="T46" fmla="*/ 195 w 258"/>
              <a:gd name="T47" fmla="*/ 160 h 246"/>
              <a:gd name="T48" fmla="*/ 198 w 258"/>
              <a:gd name="T49" fmla="*/ 151 h 246"/>
              <a:gd name="T50" fmla="*/ 254 w 258"/>
              <a:gd name="T51" fmla="*/ 10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8" h="246">
                <a:moveTo>
                  <a:pt x="254" y="102"/>
                </a:moveTo>
                <a:cubicBezTo>
                  <a:pt x="257" y="99"/>
                  <a:pt x="258" y="95"/>
                  <a:pt x="257" y="92"/>
                </a:cubicBezTo>
                <a:cubicBezTo>
                  <a:pt x="255" y="88"/>
                  <a:pt x="252" y="86"/>
                  <a:pt x="248" y="86"/>
                </a:cubicBezTo>
                <a:cubicBezTo>
                  <a:pt x="174" y="80"/>
                  <a:pt x="174" y="80"/>
                  <a:pt x="174" y="80"/>
                </a:cubicBezTo>
                <a:cubicBezTo>
                  <a:pt x="171" y="80"/>
                  <a:pt x="168" y="78"/>
                  <a:pt x="166" y="75"/>
                </a:cubicBezTo>
                <a:cubicBezTo>
                  <a:pt x="137" y="6"/>
                  <a:pt x="137" y="6"/>
                  <a:pt x="137" y="6"/>
                </a:cubicBezTo>
                <a:cubicBezTo>
                  <a:pt x="135" y="3"/>
                  <a:pt x="132" y="0"/>
                  <a:pt x="128" y="0"/>
                </a:cubicBezTo>
                <a:cubicBezTo>
                  <a:pt x="124" y="1"/>
                  <a:pt x="121" y="3"/>
                  <a:pt x="120" y="6"/>
                </a:cubicBezTo>
                <a:cubicBezTo>
                  <a:pt x="91" y="75"/>
                  <a:pt x="91" y="75"/>
                  <a:pt x="91" y="75"/>
                </a:cubicBezTo>
                <a:cubicBezTo>
                  <a:pt x="90" y="78"/>
                  <a:pt x="87" y="81"/>
                  <a:pt x="84" y="81"/>
                </a:cubicBezTo>
                <a:cubicBezTo>
                  <a:pt x="9" y="88"/>
                  <a:pt x="9" y="88"/>
                  <a:pt x="9" y="88"/>
                </a:cubicBezTo>
                <a:cubicBezTo>
                  <a:pt x="6" y="88"/>
                  <a:pt x="3" y="91"/>
                  <a:pt x="1" y="94"/>
                </a:cubicBezTo>
                <a:cubicBezTo>
                  <a:pt x="0" y="98"/>
                  <a:pt x="1" y="102"/>
                  <a:pt x="4" y="104"/>
                </a:cubicBezTo>
                <a:cubicBezTo>
                  <a:pt x="61" y="152"/>
                  <a:pt x="61" y="152"/>
                  <a:pt x="61" y="152"/>
                </a:cubicBezTo>
                <a:cubicBezTo>
                  <a:pt x="64" y="155"/>
                  <a:pt x="65" y="158"/>
                  <a:pt x="64" y="161"/>
                </a:cubicBezTo>
                <a:cubicBezTo>
                  <a:pt x="48" y="234"/>
                  <a:pt x="48" y="234"/>
                  <a:pt x="48" y="234"/>
                </a:cubicBezTo>
                <a:cubicBezTo>
                  <a:pt x="47" y="238"/>
                  <a:pt x="48" y="242"/>
                  <a:pt x="52" y="244"/>
                </a:cubicBezTo>
                <a:cubicBezTo>
                  <a:pt x="55" y="246"/>
                  <a:pt x="59" y="246"/>
                  <a:pt x="62" y="244"/>
                </a:cubicBezTo>
                <a:cubicBezTo>
                  <a:pt x="125" y="205"/>
                  <a:pt x="125" y="205"/>
                  <a:pt x="125" y="205"/>
                </a:cubicBezTo>
                <a:cubicBezTo>
                  <a:pt x="128" y="203"/>
                  <a:pt x="132" y="203"/>
                  <a:pt x="135" y="205"/>
                </a:cubicBezTo>
                <a:cubicBezTo>
                  <a:pt x="199" y="243"/>
                  <a:pt x="199" y="243"/>
                  <a:pt x="199" y="243"/>
                </a:cubicBezTo>
                <a:cubicBezTo>
                  <a:pt x="202" y="245"/>
                  <a:pt x="206" y="245"/>
                  <a:pt x="209" y="242"/>
                </a:cubicBezTo>
                <a:cubicBezTo>
                  <a:pt x="212" y="240"/>
                  <a:pt x="214" y="236"/>
                  <a:pt x="213" y="233"/>
                </a:cubicBezTo>
                <a:cubicBezTo>
                  <a:pt x="195" y="160"/>
                  <a:pt x="195" y="160"/>
                  <a:pt x="195" y="160"/>
                </a:cubicBezTo>
                <a:cubicBezTo>
                  <a:pt x="194" y="157"/>
                  <a:pt x="195" y="153"/>
                  <a:pt x="198" y="151"/>
                </a:cubicBezTo>
                <a:lnTo>
                  <a:pt x="254" y="1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13"/>
          <p:cNvSpPr/>
          <p:nvPr/>
        </p:nvSpPr>
        <p:spPr>
          <a:xfrm>
            <a:off x="8013482" y="3716227"/>
            <a:ext cx="227211" cy="227211"/>
          </a:xfrm>
          <a:custGeom>
            <a:avLst/>
            <a:gdLst>
              <a:gd name="T0" fmla="*/ 181 w 252"/>
              <a:gd name="T1" fmla="*/ 126 h 252"/>
              <a:gd name="T2" fmla="*/ 236 w 252"/>
              <a:gd name="T3" fmla="*/ 71 h 252"/>
              <a:gd name="T4" fmla="*/ 236 w 252"/>
              <a:gd name="T5" fmla="*/ 16 h 252"/>
              <a:gd name="T6" fmla="*/ 181 w 252"/>
              <a:gd name="T7" fmla="*/ 16 h 252"/>
              <a:gd name="T8" fmla="*/ 126 w 252"/>
              <a:gd name="T9" fmla="*/ 71 h 252"/>
              <a:gd name="T10" fmla="*/ 71 w 252"/>
              <a:gd name="T11" fmla="*/ 16 h 252"/>
              <a:gd name="T12" fmla="*/ 16 w 252"/>
              <a:gd name="T13" fmla="*/ 16 h 252"/>
              <a:gd name="T14" fmla="*/ 16 w 252"/>
              <a:gd name="T15" fmla="*/ 71 h 252"/>
              <a:gd name="T16" fmla="*/ 71 w 252"/>
              <a:gd name="T17" fmla="*/ 126 h 252"/>
              <a:gd name="T18" fmla="*/ 16 w 252"/>
              <a:gd name="T19" fmla="*/ 181 h 252"/>
              <a:gd name="T20" fmla="*/ 16 w 252"/>
              <a:gd name="T21" fmla="*/ 237 h 252"/>
              <a:gd name="T22" fmla="*/ 71 w 252"/>
              <a:gd name="T23" fmla="*/ 237 h 252"/>
              <a:gd name="T24" fmla="*/ 126 w 252"/>
              <a:gd name="T25" fmla="*/ 181 h 252"/>
              <a:gd name="T26" fmla="*/ 181 w 252"/>
              <a:gd name="T27" fmla="*/ 237 h 252"/>
              <a:gd name="T28" fmla="*/ 236 w 252"/>
              <a:gd name="T29" fmla="*/ 237 h 252"/>
              <a:gd name="T30" fmla="*/ 236 w 252"/>
              <a:gd name="T31" fmla="*/ 181 h 252"/>
              <a:gd name="T32" fmla="*/ 181 w 252"/>
              <a:gd name="T33"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52">
                <a:moveTo>
                  <a:pt x="181" y="126"/>
                </a:moveTo>
                <a:cubicBezTo>
                  <a:pt x="236" y="71"/>
                  <a:pt x="236" y="71"/>
                  <a:pt x="236" y="71"/>
                </a:cubicBezTo>
                <a:cubicBezTo>
                  <a:pt x="252" y="56"/>
                  <a:pt x="252" y="31"/>
                  <a:pt x="236" y="16"/>
                </a:cubicBezTo>
                <a:cubicBezTo>
                  <a:pt x="221" y="0"/>
                  <a:pt x="196" y="0"/>
                  <a:pt x="181" y="16"/>
                </a:cubicBezTo>
                <a:cubicBezTo>
                  <a:pt x="126" y="71"/>
                  <a:pt x="126" y="71"/>
                  <a:pt x="126" y="71"/>
                </a:cubicBezTo>
                <a:cubicBezTo>
                  <a:pt x="71" y="16"/>
                  <a:pt x="71" y="16"/>
                  <a:pt x="71" y="16"/>
                </a:cubicBezTo>
                <a:cubicBezTo>
                  <a:pt x="56" y="0"/>
                  <a:pt x="31" y="0"/>
                  <a:pt x="16" y="16"/>
                </a:cubicBezTo>
                <a:cubicBezTo>
                  <a:pt x="0" y="31"/>
                  <a:pt x="0" y="56"/>
                  <a:pt x="16" y="71"/>
                </a:cubicBezTo>
                <a:cubicBezTo>
                  <a:pt x="71" y="126"/>
                  <a:pt x="71" y="126"/>
                  <a:pt x="71" y="126"/>
                </a:cubicBezTo>
                <a:cubicBezTo>
                  <a:pt x="16" y="181"/>
                  <a:pt x="16" y="181"/>
                  <a:pt x="16" y="181"/>
                </a:cubicBezTo>
                <a:cubicBezTo>
                  <a:pt x="0" y="197"/>
                  <a:pt x="0" y="221"/>
                  <a:pt x="16" y="237"/>
                </a:cubicBezTo>
                <a:cubicBezTo>
                  <a:pt x="31" y="252"/>
                  <a:pt x="56" y="252"/>
                  <a:pt x="71" y="237"/>
                </a:cubicBezTo>
                <a:cubicBezTo>
                  <a:pt x="126" y="181"/>
                  <a:pt x="126" y="181"/>
                  <a:pt x="126" y="181"/>
                </a:cubicBezTo>
                <a:cubicBezTo>
                  <a:pt x="181" y="237"/>
                  <a:pt x="181" y="237"/>
                  <a:pt x="181" y="237"/>
                </a:cubicBezTo>
                <a:cubicBezTo>
                  <a:pt x="196" y="252"/>
                  <a:pt x="221" y="252"/>
                  <a:pt x="236" y="237"/>
                </a:cubicBezTo>
                <a:cubicBezTo>
                  <a:pt x="252" y="221"/>
                  <a:pt x="252" y="197"/>
                  <a:pt x="236" y="181"/>
                </a:cubicBezTo>
                <a:lnTo>
                  <a:pt x="181" y="1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14"/>
          <p:cNvSpPr/>
          <p:nvPr/>
        </p:nvSpPr>
        <p:spPr>
          <a:xfrm>
            <a:off x="4465737" y="2871860"/>
            <a:ext cx="3260525" cy="3260525"/>
          </a:xfrm>
          <a:prstGeom prst="ellipse">
            <a:avLst/>
          </a:prstGeom>
          <a:blipFill>
            <a:blip r:embed="rId1"/>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8369237" y="3785076"/>
            <a:ext cx="3100520" cy="506730"/>
          </a:xfrm>
          <a:prstGeom prst="rect">
            <a:avLst/>
          </a:prstGeom>
        </p:spPr>
        <p:txBody>
          <a:bodyPr wrap="square">
            <a:spAutoFit/>
          </a:bodyPr>
          <a:lstStyle/>
          <a:p>
            <a:pPr>
              <a:lnSpc>
                <a:spcPct val="150000"/>
              </a:lnSpc>
              <a:spcBef>
                <a:spcPts val="2950"/>
              </a:spcBef>
              <a:defRPr/>
            </a:pPr>
            <a:r>
              <a:rPr lang="en-US" sz="1100" dirty="0">
                <a:solidFill>
                  <a:srgbClr val="7F7F7F"/>
                </a:solidFill>
                <a:latin typeface="思源黑体 CN Regular" panose="020B0500000000000000" pitchFamily="34" charset="-122"/>
                <a:ea typeface="思源黑体 CN Regular" panose="020B0500000000000000" pitchFamily="34" charset="-122"/>
                <a:sym typeface="+mn-lt"/>
              </a:rPr>
              <a:t> </a:t>
            </a:r>
            <a:r>
              <a:rPr lang="en-US" dirty="0">
                <a:solidFill>
                  <a:srgbClr val="7F7F7F"/>
                </a:solidFill>
                <a:latin typeface="思源黑体 CN Regular" panose="020B0500000000000000" pitchFamily="34" charset="-122"/>
                <a:ea typeface="思源黑体 CN Regular" panose="020B0500000000000000" pitchFamily="34" charset="-122"/>
                <a:sym typeface="+mn-lt"/>
              </a:rPr>
              <a:t>G17</a:t>
            </a:r>
            <a:r>
              <a:rPr lang="zh-CN" altLang="en-US" dirty="0">
                <a:solidFill>
                  <a:srgbClr val="7F7F7F"/>
                </a:solidFill>
                <a:latin typeface="思源黑体 CN Regular" panose="020B0500000000000000" pitchFamily="34" charset="-122"/>
                <a:ea typeface="思源黑体 CN Regular" panose="020B0500000000000000" pitchFamily="34" charset="-122"/>
                <a:sym typeface="+mn-lt"/>
              </a:rPr>
              <a:t>小组</a:t>
            </a:r>
            <a:endParaRPr lang="zh-CN" altLang="en-US"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19" name="文本框1"/>
          <p:cNvSpPr txBox="1"/>
          <p:nvPr/>
        </p:nvSpPr>
        <p:spPr>
          <a:xfrm>
            <a:off x="8384034" y="4780617"/>
            <a:ext cx="872490" cy="36830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负责人</a:t>
            </a:r>
            <a:endPar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endParaRPr>
          </a:p>
        </p:txBody>
      </p:sp>
      <p:sp>
        <p:nvSpPr>
          <p:cNvPr id="20" name="文本框2"/>
          <p:cNvSpPr/>
          <p:nvPr/>
        </p:nvSpPr>
        <p:spPr>
          <a:xfrm>
            <a:off x="8387103" y="5041362"/>
            <a:ext cx="3100520" cy="506730"/>
          </a:xfrm>
          <a:prstGeom prst="rect">
            <a:avLst/>
          </a:prstGeom>
        </p:spPr>
        <p:txBody>
          <a:bodyPr wrap="square">
            <a:spAutoFit/>
          </a:bodyPr>
          <a:lstStyle/>
          <a:p>
            <a:pPr>
              <a:lnSpc>
                <a:spcPct val="150000"/>
              </a:lnSpc>
              <a:spcBef>
                <a:spcPts val="2950"/>
              </a:spcBef>
              <a:defRPr/>
            </a:pPr>
            <a:r>
              <a:rPr kumimoji="0" lang="zh-CN"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周诚信</a:t>
            </a:r>
            <a:endParaRPr lang="zh-CN"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21" name="文本框1"/>
          <p:cNvSpPr txBox="1"/>
          <p:nvPr/>
        </p:nvSpPr>
        <p:spPr>
          <a:xfrm>
            <a:off x="2363530" y="3524331"/>
            <a:ext cx="1459230" cy="39878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项目提出者</a:t>
            </a:r>
            <a:endParaRPr kumimoji="0" lang="zh-CN" sz="2000"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endParaRPr>
          </a:p>
        </p:txBody>
      </p:sp>
      <p:sp>
        <p:nvSpPr>
          <p:cNvPr id="22" name="文本框2"/>
          <p:cNvSpPr/>
          <p:nvPr/>
        </p:nvSpPr>
        <p:spPr>
          <a:xfrm>
            <a:off x="722240" y="3785076"/>
            <a:ext cx="3100520" cy="553085"/>
          </a:xfrm>
          <a:prstGeom prst="rect">
            <a:avLst/>
          </a:prstGeom>
        </p:spPr>
        <p:txBody>
          <a:bodyPr wrap="square">
            <a:spAutoFit/>
          </a:bodyPr>
          <a:lstStyle/>
          <a:p>
            <a:pPr algn="r">
              <a:lnSpc>
                <a:spcPct val="150000"/>
              </a:lnSpc>
              <a:spcBef>
                <a:spcPts val="2950"/>
              </a:spcBef>
              <a:defRPr/>
            </a:pPr>
            <a:r>
              <a:rPr kumimoji="0" 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G17</a:t>
            </a:r>
            <a:r>
              <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小组</a:t>
            </a:r>
            <a:endParaRPr kumimoji="0" lang="zh-CN" altLang="en-US" sz="20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3" name="文本框1"/>
          <p:cNvSpPr txBox="1"/>
          <p:nvPr/>
        </p:nvSpPr>
        <p:spPr>
          <a:xfrm>
            <a:off x="3180140" y="4780617"/>
            <a:ext cx="64262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用户</a:t>
            </a:r>
            <a:endPar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endParaRPr>
          </a:p>
        </p:txBody>
      </p:sp>
      <p:sp>
        <p:nvSpPr>
          <p:cNvPr id="24" name="文本框2"/>
          <p:cNvSpPr/>
          <p:nvPr/>
        </p:nvSpPr>
        <p:spPr>
          <a:xfrm>
            <a:off x="722240" y="5041362"/>
            <a:ext cx="3100520" cy="344805"/>
          </a:xfrm>
          <a:prstGeom prst="rect">
            <a:avLst/>
          </a:prstGeom>
        </p:spPr>
        <p:txBody>
          <a:bodyPr wrap="square">
            <a:spAutoFit/>
          </a:bodyPr>
          <a:lstStyle/>
          <a:p>
            <a:pPr algn="r">
              <a:lnSpc>
                <a:spcPct val="150000"/>
              </a:lnSpc>
              <a:spcBef>
                <a:spcPts val="2950"/>
              </a:spcBef>
              <a:defRPr/>
            </a:pP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20-30岁有许多碎片时间的游戏爱好者</a:t>
            </a:r>
            <a:endPar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16" name="文本框1"/>
          <p:cNvSpPr txBox="1"/>
          <p:nvPr/>
        </p:nvSpPr>
        <p:spPr>
          <a:xfrm>
            <a:off x="8445560" y="3416637"/>
            <a:ext cx="1332230" cy="368300"/>
          </a:xfrm>
          <a:prstGeom prst="rect">
            <a:avLst/>
          </a:prstGeom>
          <a:noFill/>
        </p:spPr>
        <p:txBody>
          <a:bodyPr wrap="none" rtlCol="0">
            <a:spAutoFit/>
          </a:bodyPr>
          <a:lstStyle/>
          <a:p>
            <a:pPr marR="0" indent="0" algn="r" defTabSz="914400" fontAlgn="auto">
              <a:lnSpc>
                <a:spcPct val="100000"/>
              </a:lnSpc>
              <a:spcBef>
                <a:spcPts val="0"/>
              </a:spcBef>
              <a:spcAft>
                <a:spcPts val="0"/>
              </a:spcAft>
              <a:buClrTx/>
              <a:buSzTx/>
              <a:buFontTx/>
              <a:buNone/>
              <a:defRPr/>
            </a:pPr>
            <a:r>
              <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rPr>
              <a:t>开发方名称</a:t>
            </a:r>
            <a:endParaRPr kumimoji="0" lang="zh-CN" b="1" i="0" kern="1200" cap="none" spc="0" normalizeH="0" baseline="0" noProof="0" dirty="0">
              <a:solidFill>
                <a:srgbClr val="7188A8"/>
              </a:solidFill>
              <a:latin typeface="思源黑体 CN Bold" panose="020B0800000000000000" pitchFamily="34" charset="-122"/>
              <a:ea typeface="思源黑体 CN Bold" panose="020B0800000000000000" pitchFamily="34" charset="-122"/>
              <a:cs typeface="+mn-cs"/>
            </a:endParaRPr>
          </a:p>
        </p:txBody>
      </p:sp>
      <p:sp>
        <p:nvSpPr>
          <p:cNvPr id="100" name="文本框 99"/>
          <p:cNvSpPr txBox="1"/>
          <p:nvPr/>
        </p:nvSpPr>
        <p:spPr>
          <a:xfrm>
            <a:off x="1102995" y="1381125"/>
            <a:ext cx="9785985" cy="1198880"/>
          </a:xfrm>
          <a:prstGeom prst="rect">
            <a:avLst/>
          </a:prstGeom>
          <a:noFill/>
          <a:ln w="9525">
            <a:noFill/>
          </a:ln>
        </p:spPr>
        <p:txBody>
          <a:bodyPr wrap="square">
            <a:spAutoFit/>
          </a:bodyPr>
          <a:lstStyle/>
          <a:p>
            <a:pPr indent="276225"/>
            <a:r>
              <a:rPr lang="zh-CN"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a:t>
            </a:r>
            <a:r>
              <a:rPr lang="en-US"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Flappy Bird</a:t>
            </a:r>
            <a:r>
              <a:rPr lang="zh-CN"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rPr>
              <a:t>》是一款超休闲类的角色搜集手游，计划在微信小游戏平台上登陆。玩家可以在游戏中搜集拥有不同属性和技能的角色以及相应的皮肤，同时还可以体会到不同难度的游戏内容和地图。</a:t>
            </a:r>
            <a:endParaRPr lang="zh-CN" altLang="en-US" sz="2400" b="0">
              <a:solidFill>
                <a:schemeClr val="accent1">
                  <a:lumMod val="75000"/>
                </a:schemeClr>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endParaRPr>
          </a:p>
        </p:txBody>
      </p:sp>
      <p:grpSp>
        <p:nvGrpSpPr>
          <p:cNvPr id="25" name="组合 24"/>
          <p:cNvGrpSpPr/>
          <p:nvPr/>
        </p:nvGrpSpPr>
        <p:grpSpPr>
          <a:xfrm>
            <a:off x="363538" y="467169"/>
            <a:ext cx="2371764" cy="584977"/>
            <a:chOff x="334963" y="486219"/>
            <a:chExt cx="2371764" cy="584977"/>
          </a:xfrm>
        </p:grpSpPr>
        <p:sp>
          <p:nvSpPr>
            <p:cNvPr id="26" name="文本框 25"/>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系统概述</a:t>
              </a:r>
              <a:endParaRPr lang="zh-CN" altLang="en-US" sz="3200" b="1" dirty="0">
                <a:solidFill>
                  <a:srgbClr val="7188A8"/>
                </a:solidFill>
                <a:cs typeface="+mn-ea"/>
                <a:sym typeface="+mn-lt"/>
              </a:endParaRPr>
            </a:p>
          </p:txBody>
        </p:sp>
        <p:sp>
          <p:nvSpPr>
            <p:cNvPr id="27" name="矩形 26"/>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6786" y="473086"/>
            <a:ext cx="1052195" cy="583565"/>
          </a:xfrm>
          <a:prstGeom prst="rect">
            <a:avLst/>
          </a:prstGeom>
          <a:noFill/>
        </p:spPr>
        <p:txBody>
          <a:bodyPr wrap="none" rtlCol="0">
            <a:spAutoFit/>
          </a:bodyPr>
          <a:lstStyle/>
          <a:p>
            <a:pPr algn="l"/>
            <a:r>
              <a:rPr lang="en-US" altLang="zh-CN" sz="3200" b="1" dirty="0">
                <a:solidFill>
                  <a:srgbClr val="7188A8"/>
                </a:solidFill>
                <a:cs typeface="+mn-ea"/>
                <a:sym typeface="+mn-lt"/>
              </a:rPr>
              <a:t>ER</a:t>
            </a:r>
            <a:r>
              <a:rPr lang="zh-CN" altLang="en-US" sz="3200" b="1" dirty="0">
                <a:solidFill>
                  <a:srgbClr val="7188A8"/>
                </a:solidFill>
                <a:cs typeface="+mn-ea"/>
                <a:sym typeface="+mn-lt"/>
              </a:rPr>
              <a:t>图</a:t>
            </a:r>
            <a:endParaRPr lang="zh-CN" altLang="en-US"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4" name="图片 3"/>
          <p:cNvPicPr>
            <a:picLocks noChangeAspect="1"/>
          </p:cNvPicPr>
          <p:nvPr/>
        </p:nvPicPr>
        <p:blipFill>
          <a:blip r:embed="rId1"/>
          <a:stretch>
            <a:fillRect/>
          </a:stretch>
        </p:blipFill>
        <p:spPr>
          <a:xfrm>
            <a:off x="3751580" y="1009015"/>
            <a:ext cx="4209415" cy="50882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56310" y="2366010"/>
            <a:ext cx="10517505" cy="143891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56945" y="1064260"/>
            <a:ext cx="10127615" cy="1301750"/>
          </a:xfrm>
          <a:prstGeom prst="rect">
            <a:avLst/>
          </a:prstGeom>
          <a:solidFill>
            <a:schemeClr val="bg1"/>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56786" y="473086"/>
            <a:ext cx="1808480" cy="583565"/>
          </a:xfrm>
          <a:prstGeom prst="rect">
            <a:avLst/>
          </a:prstGeom>
          <a:noFill/>
        </p:spPr>
        <p:txBody>
          <a:bodyPr wrap="none" rtlCol="0">
            <a:spAutoFit/>
          </a:bodyPr>
          <a:lstStyle/>
          <a:p>
            <a:pPr algn="l"/>
            <a:r>
              <a:rPr lang="zh-CN" sz="3200" b="1" dirty="0">
                <a:solidFill>
                  <a:srgbClr val="7188A8"/>
                </a:solidFill>
                <a:cs typeface="+mn-ea"/>
                <a:sym typeface="+mn-lt"/>
              </a:rPr>
              <a:t>数据字典</a:t>
            </a:r>
            <a:endParaRPr lang="zh-CN" sz="3200" b="1" dirty="0">
              <a:solidFill>
                <a:srgbClr val="7188A8"/>
              </a:solidFill>
              <a:cs typeface="+mn-ea"/>
              <a:sym typeface="+mn-lt"/>
            </a:endParaRPr>
          </a:p>
        </p:txBody>
      </p:sp>
      <p:sp>
        <p:nvSpPr>
          <p:cNvPr id="16" name="矩形 15"/>
          <p:cNvSpPr/>
          <p:nvPr/>
        </p:nvSpPr>
        <p:spPr>
          <a:xfrm>
            <a:off x="363538" y="46716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2" name="图片 1"/>
          <p:cNvPicPr>
            <a:picLocks noChangeAspect="1"/>
          </p:cNvPicPr>
          <p:nvPr/>
        </p:nvPicPr>
        <p:blipFill>
          <a:blip r:embed="rId1"/>
          <a:stretch>
            <a:fillRect/>
          </a:stretch>
        </p:blipFill>
        <p:spPr>
          <a:xfrm>
            <a:off x="1043940" y="1211580"/>
            <a:ext cx="3989070" cy="1154430"/>
          </a:xfrm>
          <a:prstGeom prst="rect">
            <a:avLst/>
          </a:prstGeom>
        </p:spPr>
      </p:pic>
      <p:pic>
        <p:nvPicPr>
          <p:cNvPr id="3" name="图片 2"/>
          <p:cNvPicPr>
            <a:picLocks noChangeAspect="1"/>
          </p:cNvPicPr>
          <p:nvPr/>
        </p:nvPicPr>
        <p:blipFill>
          <a:blip r:embed="rId2"/>
          <a:stretch>
            <a:fillRect/>
          </a:stretch>
        </p:blipFill>
        <p:spPr>
          <a:xfrm>
            <a:off x="6082665" y="1219835"/>
            <a:ext cx="3000375" cy="990600"/>
          </a:xfrm>
          <a:prstGeom prst="rect">
            <a:avLst/>
          </a:prstGeom>
        </p:spPr>
      </p:pic>
      <p:pic>
        <p:nvPicPr>
          <p:cNvPr id="4" name="图片 3"/>
          <p:cNvPicPr>
            <a:picLocks noChangeAspect="1"/>
          </p:cNvPicPr>
          <p:nvPr/>
        </p:nvPicPr>
        <p:blipFill>
          <a:blip r:embed="rId3"/>
          <a:stretch>
            <a:fillRect/>
          </a:stretch>
        </p:blipFill>
        <p:spPr>
          <a:xfrm>
            <a:off x="1043940" y="2479675"/>
            <a:ext cx="5038725" cy="933450"/>
          </a:xfrm>
          <a:prstGeom prst="rect">
            <a:avLst/>
          </a:prstGeom>
        </p:spPr>
      </p:pic>
      <p:pic>
        <p:nvPicPr>
          <p:cNvPr id="5" name="图片 4"/>
          <p:cNvPicPr>
            <a:picLocks noChangeAspect="1"/>
          </p:cNvPicPr>
          <p:nvPr/>
        </p:nvPicPr>
        <p:blipFill>
          <a:blip r:embed="rId4"/>
          <a:stretch>
            <a:fillRect/>
          </a:stretch>
        </p:blipFill>
        <p:spPr>
          <a:xfrm>
            <a:off x="7110730" y="2500630"/>
            <a:ext cx="3352800" cy="1076325"/>
          </a:xfrm>
          <a:prstGeom prst="rect">
            <a:avLst/>
          </a:prstGeom>
        </p:spPr>
      </p:pic>
      <p:sp>
        <p:nvSpPr>
          <p:cNvPr id="6" name="矩形 5"/>
          <p:cNvSpPr/>
          <p:nvPr/>
        </p:nvSpPr>
        <p:spPr>
          <a:xfrm>
            <a:off x="4935220" y="1252855"/>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956945" y="3940175"/>
            <a:ext cx="3476625" cy="1009650"/>
          </a:xfrm>
          <a:prstGeom prst="rect">
            <a:avLst/>
          </a:prstGeom>
        </p:spPr>
      </p:pic>
      <p:pic>
        <p:nvPicPr>
          <p:cNvPr id="11" name="图片 10"/>
          <p:cNvPicPr>
            <a:picLocks noChangeAspect="1"/>
          </p:cNvPicPr>
          <p:nvPr/>
        </p:nvPicPr>
        <p:blipFill>
          <a:blip r:embed="rId6"/>
          <a:stretch>
            <a:fillRect/>
          </a:stretch>
        </p:blipFill>
        <p:spPr>
          <a:xfrm>
            <a:off x="4405630" y="3940175"/>
            <a:ext cx="3619500" cy="1133475"/>
          </a:xfrm>
          <a:prstGeom prst="rect">
            <a:avLst/>
          </a:prstGeom>
        </p:spPr>
      </p:pic>
      <p:pic>
        <p:nvPicPr>
          <p:cNvPr id="12" name="图片 11"/>
          <p:cNvPicPr>
            <a:picLocks noChangeAspect="1"/>
          </p:cNvPicPr>
          <p:nvPr/>
        </p:nvPicPr>
        <p:blipFill>
          <a:blip r:embed="rId7"/>
          <a:stretch>
            <a:fillRect/>
          </a:stretch>
        </p:blipFill>
        <p:spPr>
          <a:xfrm>
            <a:off x="7807325" y="3873500"/>
            <a:ext cx="3667125" cy="1143000"/>
          </a:xfrm>
          <a:prstGeom prst="rect">
            <a:avLst/>
          </a:prstGeom>
        </p:spPr>
      </p:pic>
      <p:pic>
        <p:nvPicPr>
          <p:cNvPr id="13" name="图片 12"/>
          <p:cNvPicPr>
            <a:picLocks noChangeAspect="1"/>
          </p:cNvPicPr>
          <p:nvPr/>
        </p:nvPicPr>
        <p:blipFill>
          <a:blip r:embed="rId8"/>
          <a:stretch>
            <a:fillRect/>
          </a:stretch>
        </p:blipFill>
        <p:spPr>
          <a:xfrm>
            <a:off x="956945" y="4949825"/>
            <a:ext cx="2714625" cy="1171575"/>
          </a:xfrm>
          <a:prstGeom prst="rect">
            <a:avLst/>
          </a:prstGeom>
        </p:spPr>
      </p:pic>
      <p:pic>
        <p:nvPicPr>
          <p:cNvPr id="15" name="图片 14"/>
          <p:cNvPicPr>
            <a:picLocks noChangeAspect="1"/>
          </p:cNvPicPr>
          <p:nvPr/>
        </p:nvPicPr>
        <p:blipFill>
          <a:blip r:embed="rId9"/>
          <a:stretch>
            <a:fillRect/>
          </a:stretch>
        </p:blipFill>
        <p:spPr>
          <a:xfrm>
            <a:off x="4433570" y="5154295"/>
            <a:ext cx="3867150" cy="952500"/>
          </a:xfrm>
          <a:prstGeom prst="rect">
            <a:avLst/>
          </a:prstGeom>
        </p:spPr>
      </p:pic>
      <p:pic>
        <p:nvPicPr>
          <p:cNvPr id="17" name="图片 16"/>
          <p:cNvPicPr>
            <a:picLocks noChangeAspect="1"/>
          </p:cNvPicPr>
          <p:nvPr/>
        </p:nvPicPr>
        <p:blipFill>
          <a:blip r:embed="rId10"/>
          <a:stretch>
            <a:fillRect/>
          </a:stretch>
        </p:blipFill>
        <p:spPr>
          <a:xfrm>
            <a:off x="8348980" y="5168900"/>
            <a:ext cx="2114550" cy="923925"/>
          </a:xfrm>
          <a:prstGeom prst="rect">
            <a:avLst/>
          </a:prstGeom>
        </p:spPr>
      </p:pic>
      <p:sp>
        <p:nvSpPr>
          <p:cNvPr id="18" name="矩形 17"/>
          <p:cNvSpPr/>
          <p:nvPr/>
        </p:nvSpPr>
        <p:spPr>
          <a:xfrm>
            <a:off x="956945" y="380492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56945" y="5073650"/>
            <a:ext cx="10517505" cy="1280795"/>
          </a:xfrm>
          <a:prstGeom prst="rect">
            <a:avLst/>
          </a:prstGeom>
          <a:no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94965" y="1901757"/>
            <a:ext cx="3602071" cy="1857941"/>
            <a:chOff x="4359646" y="2039833"/>
            <a:chExt cx="3602071" cy="1857941"/>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会议记录</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04</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29" name="图片 28"/>
          <p:cNvPicPr>
            <a:picLocks noChangeAspect="1"/>
          </p:cNvPicPr>
          <p:nvPr/>
        </p:nvPicPr>
        <p:blipFill>
          <a:blip r:embed="rId1"/>
          <a:stretch>
            <a:fillRect/>
          </a:stretch>
        </p:blipFill>
        <p:spPr>
          <a:xfrm>
            <a:off x="3055639" y="455941"/>
            <a:ext cx="5774597" cy="58410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1"/>
          <a:stretch>
            <a:fillRect/>
          </a:stretch>
        </p:blipFill>
        <p:spPr>
          <a:xfrm>
            <a:off x="3314052" y="587188"/>
            <a:ext cx="5563895" cy="568362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团建照片</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1"/>
          <a:stretch>
            <a:fillRect/>
          </a:stretch>
        </p:blipFill>
        <p:spPr>
          <a:xfrm>
            <a:off x="2453640" y="1028065"/>
            <a:ext cx="2757805" cy="4876800"/>
          </a:xfrm>
          <a:prstGeom prst="rect">
            <a:avLst/>
          </a:prstGeom>
        </p:spPr>
      </p:pic>
      <p:pic>
        <p:nvPicPr>
          <p:cNvPr id="9" name="图片 8"/>
          <p:cNvPicPr>
            <a:picLocks noChangeAspect="1"/>
          </p:cNvPicPr>
          <p:nvPr/>
        </p:nvPicPr>
        <p:blipFill>
          <a:blip r:embed="rId2"/>
          <a:stretch>
            <a:fillRect/>
          </a:stretch>
        </p:blipFill>
        <p:spPr>
          <a:xfrm>
            <a:off x="5211445" y="1022350"/>
            <a:ext cx="4272280" cy="48825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6" name="图片 5"/>
          <p:cNvPicPr>
            <a:picLocks noChangeAspect="1"/>
          </p:cNvPicPr>
          <p:nvPr/>
        </p:nvPicPr>
        <p:blipFill>
          <a:blip r:embed="rId1"/>
          <a:stretch>
            <a:fillRect/>
          </a:stretch>
        </p:blipFill>
        <p:spPr>
          <a:xfrm>
            <a:off x="4318237" y="757060"/>
            <a:ext cx="3944845" cy="53044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会议记录</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1"/>
          <a:stretch>
            <a:fillRect/>
          </a:stretch>
        </p:blipFill>
        <p:spPr>
          <a:xfrm>
            <a:off x="4181463" y="543378"/>
            <a:ext cx="3829074" cy="577124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绩效评价</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05</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6" name="Oval 9"/>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7" name="Oval 9"/>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8" name="六边形 7"/>
          <p:cNvSpPr/>
          <p:nvPr/>
        </p:nvSpPr>
        <p:spPr>
          <a:xfrm rot="5400000">
            <a:off x="1075193" y="2608783"/>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陈骁</a:t>
            </a:r>
            <a:endParaRPr lang="zh-CN" altLang="en-US" dirty="0"/>
          </a:p>
        </p:txBody>
      </p:sp>
      <p:sp>
        <p:nvSpPr>
          <p:cNvPr id="9" name="矩形 8"/>
          <p:cNvSpPr/>
          <p:nvPr/>
        </p:nvSpPr>
        <p:spPr>
          <a:xfrm>
            <a:off x="2771236" y="1156995"/>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9</a:t>
            </a:r>
            <a:r>
              <a:rPr lang="zh-CN" altLang="en-US" dirty="0"/>
              <a:t>分</a:t>
            </a:r>
            <a:endParaRPr lang="zh-CN" altLang="en-US" dirty="0"/>
          </a:p>
        </p:txBody>
      </p:sp>
      <p:sp>
        <p:nvSpPr>
          <p:cNvPr id="10" name="矩形 9"/>
          <p:cNvSpPr/>
          <p:nvPr/>
        </p:nvSpPr>
        <p:spPr>
          <a:xfrm>
            <a:off x="2771236" y="2793916"/>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8.6</a:t>
            </a:r>
            <a:r>
              <a:rPr lang="zh-CN" altLang="en-US" dirty="0"/>
              <a:t>分</a:t>
            </a:r>
            <a:endParaRPr lang="zh-CN" altLang="en-US" dirty="0"/>
          </a:p>
        </p:txBody>
      </p:sp>
      <p:sp>
        <p:nvSpPr>
          <p:cNvPr id="11" name="矩形 10"/>
          <p:cNvSpPr/>
          <p:nvPr/>
        </p:nvSpPr>
        <p:spPr>
          <a:xfrm>
            <a:off x="2771236" y="4345338"/>
            <a:ext cx="5995670" cy="1076960"/>
          </a:xfrm>
          <a:prstGeom prst="rect">
            <a:avLst/>
          </a:prstGeom>
          <a:solidFill>
            <a:srgbClr val="7DC3C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评分：</a:t>
            </a:r>
            <a:r>
              <a:rPr lang="en-US" altLang="zh-CN" dirty="0"/>
              <a:t>8.9</a:t>
            </a:r>
            <a:r>
              <a:rPr lang="zh-CN" altLang="en-US" dirty="0"/>
              <a:t>分</a:t>
            </a:r>
            <a:endParaRPr lang="zh-CN" altLang="en-US" dirty="0"/>
          </a:p>
        </p:txBody>
      </p:sp>
      <p:sp>
        <p:nvSpPr>
          <p:cNvPr id="12" name="六边形 11"/>
          <p:cNvSpPr/>
          <p:nvPr/>
        </p:nvSpPr>
        <p:spPr>
          <a:xfrm rot="5400000">
            <a:off x="1051444" y="4174487"/>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zh-CN" kern="100" dirty="0">
                <a:latin typeface="Calibri" panose="020F0502020204030204" pitchFamily="34" charset="0"/>
                <a:ea typeface="宋体" panose="02010600030101010101" pitchFamily="2" charset="-122"/>
                <a:cs typeface="Times New Roman" panose="02020603050405020304" pitchFamily="18" charset="0"/>
              </a:rPr>
              <a:t>李以昕</a:t>
            </a:r>
            <a:endParaRPr lang="zh-CN" altLang="en-US" dirty="0"/>
          </a:p>
        </p:txBody>
      </p:sp>
      <p:sp>
        <p:nvSpPr>
          <p:cNvPr id="13" name="Oval 9"/>
          <p:cNvSpPr/>
          <p:nvPr/>
        </p:nvSpPr>
        <p:spPr>
          <a:xfrm>
            <a:off x="1218061" y="1423513"/>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Oval 9"/>
          <p:cNvSpPr/>
          <p:nvPr/>
        </p:nvSpPr>
        <p:spPr>
          <a:xfrm>
            <a:off x="1598101" y="1743912"/>
            <a:ext cx="382235" cy="381658"/>
          </a:xfrm>
          <a:custGeom>
            <a:avLst/>
            <a:gdLst>
              <a:gd name="T0" fmla="*/ 3060 w 6120"/>
              <a:gd name="T1" fmla="*/ 0 h 6120"/>
              <a:gd name="T2" fmla="*/ 0 w 6120"/>
              <a:gd name="T3" fmla="*/ 3060 h 6120"/>
              <a:gd name="T4" fmla="*/ 3060 w 6120"/>
              <a:gd name="T5" fmla="*/ 6120 h 6120"/>
              <a:gd name="T6" fmla="*/ 6120 w 6120"/>
              <a:gd name="T7" fmla="*/ 3060 h 6120"/>
              <a:gd name="T8" fmla="*/ 3060 w 6120"/>
              <a:gd name="T9" fmla="*/ 0 h 6120"/>
              <a:gd name="T10" fmla="*/ 4635 w 6120"/>
              <a:gd name="T11" fmla="*/ 4862 h 6120"/>
              <a:gd name="T12" fmla="*/ 3060 w 6120"/>
              <a:gd name="T13" fmla="*/ 5453 h 6120"/>
              <a:gd name="T14" fmla="*/ 1486 w 6120"/>
              <a:gd name="T15" fmla="*/ 4862 h 6120"/>
              <a:gd name="T16" fmla="*/ 1416 w 6120"/>
              <a:gd name="T17" fmla="*/ 4655 h 6120"/>
              <a:gd name="T18" fmla="*/ 2632 w 6120"/>
              <a:gd name="T19" fmla="*/ 3147 h 6120"/>
              <a:gd name="T20" fmla="*/ 2107 w 6120"/>
              <a:gd name="T21" fmla="*/ 2147 h 6120"/>
              <a:gd name="T22" fmla="*/ 3060 w 6120"/>
              <a:gd name="T23" fmla="*/ 1027 h 6120"/>
              <a:gd name="T24" fmla="*/ 4013 w 6120"/>
              <a:gd name="T25" fmla="*/ 2147 h 6120"/>
              <a:gd name="T26" fmla="*/ 3488 w 6120"/>
              <a:gd name="T27" fmla="*/ 3147 h 6120"/>
              <a:gd name="T28" fmla="*/ 4705 w 6120"/>
              <a:gd name="T29" fmla="*/ 4654 h 6120"/>
              <a:gd name="T30" fmla="*/ 4635 w 6120"/>
              <a:gd name="T31" fmla="*/ 4862 h 6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20" h="6120">
                <a:moveTo>
                  <a:pt x="3060" y="0"/>
                </a:moveTo>
                <a:cubicBezTo>
                  <a:pt x="1367" y="0"/>
                  <a:pt x="0" y="1371"/>
                  <a:pt x="0" y="3060"/>
                </a:cubicBezTo>
                <a:cubicBezTo>
                  <a:pt x="0" y="4751"/>
                  <a:pt x="1370" y="6120"/>
                  <a:pt x="3060" y="6120"/>
                </a:cubicBezTo>
                <a:cubicBezTo>
                  <a:pt x="4758" y="6120"/>
                  <a:pt x="6120" y="4744"/>
                  <a:pt x="6120" y="3060"/>
                </a:cubicBezTo>
                <a:cubicBezTo>
                  <a:pt x="6120" y="1367"/>
                  <a:pt x="4748" y="0"/>
                  <a:pt x="3060" y="0"/>
                </a:cubicBezTo>
                <a:close/>
                <a:moveTo>
                  <a:pt x="4635" y="4862"/>
                </a:moveTo>
                <a:cubicBezTo>
                  <a:pt x="4198" y="5245"/>
                  <a:pt x="3645" y="5453"/>
                  <a:pt x="3060" y="5453"/>
                </a:cubicBezTo>
                <a:cubicBezTo>
                  <a:pt x="2475" y="5453"/>
                  <a:pt x="1922" y="5245"/>
                  <a:pt x="1486" y="4862"/>
                </a:cubicBezTo>
                <a:cubicBezTo>
                  <a:pt x="1427" y="4811"/>
                  <a:pt x="1400" y="4731"/>
                  <a:pt x="1416" y="4655"/>
                </a:cubicBezTo>
                <a:cubicBezTo>
                  <a:pt x="1566" y="3919"/>
                  <a:pt x="2035" y="3338"/>
                  <a:pt x="2632" y="3147"/>
                </a:cubicBezTo>
                <a:cubicBezTo>
                  <a:pt x="2320" y="2963"/>
                  <a:pt x="2107" y="2584"/>
                  <a:pt x="2107" y="2147"/>
                </a:cubicBezTo>
                <a:cubicBezTo>
                  <a:pt x="2107" y="1528"/>
                  <a:pt x="2533" y="1027"/>
                  <a:pt x="3060" y="1027"/>
                </a:cubicBezTo>
                <a:cubicBezTo>
                  <a:pt x="3587" y="1027"/>
                  <a:pt x="4013" y="1528"/>
                  <a:pt x="4013" y="2147"/>
                </a:cubicBezTo>
                <a:cubicBezTo>
                  <a:pt x="4013" y="2584"/>
                  <a:pt x="3800" y="2963"/>
                  <a:pt x="3488" y="3147"/>
                </a:cubicBezTo>
                <a:cubicBezTo>
                  <a:pt x="4085" y="3338"/>
                  <a:pt x="4554" y="3918"/>
                  <a:pt x="4705" y="4654"/>
                </a:cubicBezTo>
                <a:cubicBezTo>
                  <a:pt x="4720" y="4731"/>
                  <a:pt x="4694" y="4811"/>
                  <a:pt x="4635" y="486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六边形 14"/>
          <p:cNvSpPr/>
          <p:nvPr/>
        </p:nvSpPr>
        <p:spPr>
          <a:xfrm rot="5400000">
            <a:off x="1051444" y="1030124"/>
            <a:ext cx="1260000" cy="1260000"/>
          </a:xfrm>
          <a:prstGeom prst="hexagon">
            <a:avLst/>
          </a:prstGeom>
          <a:solidFill>
            <a:srgbClr val="66B5C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zh-CN" altLang="en-US" dirty="0"/>
              <a:t>周诚信</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12"/>
          <p:cNvSpPr/>
          <p:nvPr/>
        </p:nvSpPr>
        <p:spPr>
          <a:xfrm>
            <a:off x="2185399" y="1648006"/>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p:nvGrpSpPr>
        <p:grpSpPr>
          <a:xfrm>
            <a:off x="363538" y="467169"/>
            <a:ext cx="2354103" cy="583767"/>
            <a:chOff x="334963" y="486219"/>
            <a:chExt cx="2354103" cy="583767"/>
          </a:xfrm>
        </p:grpSpPr>
        <p:sp>
          <p:nvSpPr>
            <p:cNvPr id="14" name="文本框 13"/>
            <p:cNvSpPr txBox="1"/>
            <p:nvPr/>
          </p:nvSpPr>
          <p:spPr>
            <a:xfrm>
              <a:off x="880586" y="486421"/>
              <a:ext cx="1808480" cy="583565"/>
            </a:xfrm>
            <a:prstGeom prst="rect">
              <a:avLst/>
            </a:prstGeom>
            <a:noFill/>
          </p:spPr>
          <p:txBody>
            <a:bodyPr wrap="none" rtlCol="0">
              <a:spAutoFit/>
            </a:bodyPr>
            <a:lstStyle/>
            <a:p>
              <a:r>
                <a:rPr lang="zh-CN" altLang="en-US" sz="3200" b="1" dirty="0">
                  <a:solidFill>
                    <a:srgbClr val="7188A8"/>
                  </a:solidFill>
                  <a:cs typeface="+mn-ea"/>
                  <a:sym typeface="+mn-lt"/>
                </a:rPr>
                <a:t>开发意图</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19" name="文本框2"/>
          <p:cNvSpPr/>
          <p:nvPr/>
        </p:nvSpPr>
        <p:spPr>
          <a:xfrm>
            <a:off x="2849245" y="1504315"/>
            <a:ext cx="6915150" cy="1198880"/>
          </a:xfrm>
          <a:prstGeom prst="rect">
            <a:avLst/>
          </a:prstGeom>
        </p:spPr>
        <p:txBody>
          <a:bodyPr wrap="square">
            <a:spAutoFit/>
          </a:bodyPr>
          <a:lstStyle/>
          <a:p>
            <a:pPr>
              <a:lnSpc>
                <a:spcPct val="150000"/>
              </a:lnSpc>
              <a:spcBef>
                <a:spcPts val="2950"/>
              </a:spcBef>
              <a:defRPr/>
            </a:pPr>
            <a:r>
              <a:rPr lang="zh-CN" sz="1600">
                <a:solidFill>
                  <a:schemeClr val="tx1"/>
                </a:solidFill>
                <a:effectLst>
                  <a:outerShdw blurRad="38100" dist="19050" dir="2700000" algn="tl" rotWithShape="0">
                    <a:schemeClr val="dk1">
                      <a:alpha val="40000"/>
                    </a:schemeClr>
                  </a:outerShdw>
                </a:effectLst>
                <a:ea typeface="+mn-lt"/>
                <a:cs typeface="+mn-lt"/>
                <a:sym typeface="+mn-ea"/>
              </a:rPr>
              <a:t>因为项目组成员正在上软件工程课，之前没有系统的软件工程开发经验，本次开发《</a:t>
            </a:r>
            <a:r>
              <a:rPr lang="en-US" sz="1600">
                <a:solidFill>
                  <a:schemeClr val="tx1"/>
                </a:solidFill>
                <a:effectLst>
                  <a:outerShdw blurRad="38100" dist="19050" dir="2700000" algn="tl" rotWithShape="0">
                    <a:schemeClr val="dk1">
                      <a:alpha val="40000"/>
                    </a:schemeClr>
                  </a:outerShdw>
                </a:effectLst>
                <a:ea typeface="+mn-lt"/>
                <a:cs typeface="+mn-lt"/>
                <a:sym typeface="+mn-ea"/>
              </a:rPr>
              <a:t>Flappy Bird</a:t>
            </a:r>
            <a:r>
              <a:rPr lang="zh-CN" sz="1600">
                <a:solidFill>
                  <a:schemeClr val="tx1"/>
                </a:solidFill>
                <a:effectLst>
                  <a:outerShdw blurRad="38100" dist="19050" dir="2700000" algn="tl" rotWithShape="0">
                    <a:schemeClr val="dk1">
                      <a:alpha val="40000"/>
                    </a:schemeClr>
                  </a:outerShdw>
                </a:effectLst>
                <a:ea typeface="+mn-lt"/>
                <a:cs typeface="+mn-lt"/>
                <a:sym typeface="+mn-ea"/>
              </a:rPr>
              <a:t>》系统是为了使项目组成员积累系统的软件工程开发经验，熟练掌握课程内容，并取得一个优良的成绩。</a:t>
            </a:r>
            <a:endParaRPr lang="zh-CN" altLang="en-US" sz="1600" dirty="0">
              <a:solidFill>
                <a:schemeClr val="tx1"/>
              </a:solidFill>
              <a:effectLst>
                <a:outerShdw blurRad="38100" dist="19050" dir="2700000" algn="tl" rotWithShape="0">
                  <a:schemeClr val="dk1">
                    <a:alpha val="40000"/>
                  </a:schemeClr>
                </a:outerShdw>
              </a:effectLst>
              <a:ea typeface="+mn-lt"/>
              <a:cs typeface="+mn-lt"/>
              <a:sym typeface="+mn-ea"/>
            </a:endParaRPr>
          </a:p>
        </p:txBody>
      </p:sp>
      <p:sp>
        <p:nvSpPr>
          <p:cNvPr id="22" name="椭圆 12"/>
          <p:cNvSpPr/>
          <p:nvPr/>
        </p:nvSpPr>
        <p:spPr>
          <a:xfrm>
            <a:off x="2185353" y="4145474"/>
            <a:ext cx="300899" cy="495300"/>
          </a:xfrm>
          <a:custGeom>
            <a:avLst/>
            <a:gdLst>
              <a:gd name="connsiteX0" fmla="*/ 139276 w 369275"/>
              <a:gd name="connsiteY0" fmla="*/ 570066 h 607851"/>
              <a:gd name="connsiteX1" fmla="*/ 156809 w 369275"/>
              <a:gd name="connsiteY1" fmla="*/ 570811 h 607851"/>
              <a:gd name="connsiteX2" fmla="*/ 212465 w 369275"/>
              <a:gd name="connsiteY2" fmla="*/ 570811 h 607851"/>
              <a:gd name="connsiteX3" fmla="*/ 229998 w 369275"/>
              <a:gd name="connsiteY3" fmla="*/ 570066 h 607851"/>
              <a:gd name="connsiteX4" fmla="*/ 230818 w 369275"/>
              <a:gd name="connsiteY4" fmla="*/ 587580 h 607851"/>
              <a:gd name="connsiteX5" fmla="*/ 184637 w 369275"/>
              <a:gd name="connsiteY5" fmla="*/ 607851 h 607851"/>
              <a:gd name="connsiteX6" fmla="*/ 138456 w 369275"/>
              <a:gd name="connsiteY6" fmla="*/ 587580 h 607851"/>
              <a:gd name="connsiteX7" fmla="*/ 139276 w 369275"/>
              <a:gd name="connsiteY7" fmla="*/ 570066 h 607851"/>
              <a:gd name="connsiteX8" fmla="*/ 273919 w 369275"/>
              <a:gd name="connsiteY8" fmla="*/ 497785 h 607851"/>
              <a:gd name="connsiteX9" fmla="*/ 288986 w 369275"/>
              <a:gd name="connsiteY9" fmla="*/ 506874 h 607851"/>
              <a:gd name="connsiteX10" fmla="*/ 279961 w 369275"/>
              <a:gd name="connsiteY10" fmla="*/ 521849 h 607851"/>
              <a:gd name="connsiteX11" fmla="*/ 95356 w 369275"/>
              <a:gd name="connsiteY11" fmla="*/ 567966 h 607851"/>
              <a:gd name="connsiteX12" fmla="*/ 80289 w 369275"/>
              <a:gd name="connsiteY12" fmla="*/ 558951 h 607851"/>
              <a:gd name="connsiteX13" fmla="*/ 89314 w 369275"/>
              <a:gd name="connsiteY13" fmla="*/ 543902 h 607851"/>
              <a:gd name="connsiteX14" fmla="*/ 273919 w 369275"/>
              <a:gd name="connsiteY14" fmla="*/ 497785 h 607851"/>
              <a:gd name="connsiteX15" fmla="*/ 273919 w 369275"/>
              <a:gd name="connsiteY15" fmla="*/ 452696 h 607851"/>
              <a:gd name="connsiteX16" fmla="*/ 288986 w 369275"/>
              <a:gd name="connsiteY16" fmla="*/ 461701 h 607851"/>
              <a:gd name="connsiteX17" fmla="*/ 279961 w 369275"/>
              <a:gd name="connsiteY17" fmla="*/ 476736 h 607851"/>
              <a:gd name="connsiteX18" fmla="*/ 95356 w 369275"/>
              <a:gd name="connsiteY18" fmla="*/ 522731 h 607851"/>
              <a:gd name="connsiteX19" fmla="*/ 80289 w 369275"/>
              <a:gd name="connsiteY19" fmla="*/ 513726 h 607851"/>
              <a:gd name="connsiteX20" fmla="*/ 89314 w 369275"/>
              <a:gd name="connsiteY20" fmla="*/ 498691 h 607851"/>
              <a:gd name="connsiteX21" fmla="*/ 273919 w 369275"/>
              <a:gd name="connsiteY21" fmla="*/ 452696 h 607851"/>
              <a:gd name="connsiteX22" fmla="*/ 184673 w 369275"/>
              <a:gd name="connsiteY22" fmla="*/ 227009 h 607851"/>
              <a:gd name="connsiteX23" fmla="*/ 198173 w 369275"/>
              <a:gd name="connsiteY23" fmla="*/ 227456 h 607851"/>
              <a:gd name="connsiteX24" fmla="*/ 211748 w 369275"/>
              <a:gd name="connsiteY24" fmla="*/ 228947 h 607851"/>
              <a:gd name="connsiteX25" fmla="*/ 225248 w 369275"/>
              <a:gd name="connsiteY25" fmla="*/ 231406 h 607851"/>
              <a:gd name="connsiteX26" fmla="*/ 238674 w 369275"/>
              <a:gd name="connsiteY26" fmla="*/ 234908 h 607851"/>
              <a:gd name="connsiteX27" fmla="*/ 242776 w 369275"/>
              <a:gd name="connsiteY27" fmla="*/ 256593 h 607851"/>
              <a:gd name="connsiteX28" fmla="*/ 241657 w 369275"/>
              <a:gd name="connsiteY28" fmla="*/ 257562 h 607851"/>
              <a:gd name="connsiteX29" fmla="*/ 240464 w 369275"/>
              <a:gd name="connsiteY29" fmla="*/ 258680 h 607851"/>
              <a:gd name="connsiteX30" fmla="*/ 239271 w 369275"/>
              <a:gd name="connsiteY30" fmla="*/ 260021 h 607851"/>
              <a:gd name="connsiteX31" fmla="*/ 238003 w 369275"/>
              <a:gd name="connsiteY31" fmla="*/ 261586 h 607851"/>
              <a:gd name="connsiteX32" fmla="*/ 236735 w 369275"/>
              <a:gd name="connsiteY32" fmla="*/ 263449 h 607851"/>
              <a:gd name="connsiteX33" fmla="*/ 235467 w 369275"/>
              <a:gd name="connsiteY33" fmla="*/ 265461 h 607851"/>
              <a:gd name="connsiteX34" fmla="*/ 234199 w 369275"/>
              <a:gd name="connsiteY34" fmla="*/ 267697 h 607851"/>
              <a:gd name="connsiteX35" fmla="*/ 233080 w 369275"/>
              <a:gd name="connsiteY35" fmla="*/ 269932 h 607851"/>
              <a:gd name="connsiteX36" fmla="*/ 231812 w 369275"/>
              <a:gd name="connsiteY36" fmla="*/ 272615 h 607851"/>
              <a:gd name="connsiteX37" fmla="*/ 230618 w 369275"/>
              <a:gd name="connsiteY37" fmla="*/ 275521 h 607851"/>
              <a:gd name="connsiteX38" fmla="*/ 229425 w 369275"/>
              <a:gd name="connsiteY38" fmla="*/ 278726 h 607851"/>
              <a:gd name="connsiteX39" fmla="*/ 228232 w 369275"/>
              <a:gd name="connsiteY39" fmla="*/ 282079 h 607851"/>
              <a:gd name="connsiteX40" fmla="*/ 227113 w 369275"/>
              <a:gd name="connsiteY40" fmla="*/ 285656 h 607851"/>
              <a:gd name="connsiteX41" fmla="*/ 225994 w 369275"/>
              <a:gd name="connsiteY41" fmla="*/ 289457 h 607851"/>
              <a:gd name="connsiteX42" fmla="*/ 224950 w 369275"/>
              <a:gd name="connsiteY42" fmla="*/ 293555 h 607851"/>
              <a:gd name="connsiteX43" fmla="*/ 223906 w 369275"/>
              <a:gd name="connsiteY43" fmla="*/ 297803 h 607851"/>
              <a:gd name="connsiteX44" fmla="*/ 222936 w 369275"/>
              <a:gd name="connsiteY44" fmla="*/ 302274 h 607851"/>
              <a:gd name="connsiteX45" fmla="*/ 221071 w 369275"/>
              <a:gd name="connsiteY45" fmla="*/ 311813 h 607851"/>
              <a:gd name="connsiteX46" fmla="*/ 219430 w 369275"/>
              <a:gd name="connsiteY46" fmla="*/ 322245 h 607851"/>
              <a:gd name="connsiteX47" fmla="*/ 218237 w 369275"/>
              <a:gd name="connsiteY47" fmla="*/ 330964 h 607851"/>
              <a:gd name="connsiteX48" fmla="*/ 216969 w 369275"/>
              <a:gd name="connsiteY48" fmla="*/ 342887 h 607851"/>
              <a:gd name="connsiteX49" fmla="*/ 215776 w 369275"/>
              <a:gd name="connsiteY49" fmla="*/ 355630 h 607851"/>
              <a:gd name="connsiteX50" fmla="*/ 214880 w 369275"/>
              <a:gd name="connsiteY50" fmla="*/ 369193 h 607851"/>
              <a:gd name="connsiteX51" fmla="*/ 201753 w 369275"/>
              <a:gd name="connsiteY51" fmla="*/ 380818 h 607851"/>
              <a:gd name="connsiteX52" fmla="*/ 190117 w 369275"/>
              <a:gd name="connsiteY52" fmla="*/ 367702 h 607851"/>
              <a:gd name="connsiteX53" fmla="*/ 191385 w 369275"/>
              <a:gd name="connsiteY53" fmla="*/ 349221 h 607851"/>
              <a:gd name="connsiteX54" fmla="*/ 192206 w 369275"/>
              <a:gd name="connsiteY54" fmla="*/ 340428 h 607851"/>
              <a:gd name="connsiteX55" fmla="*/ 193101 w 369275"/>
              <a:gd name="connsiteY55" fmla="*/ 332007 h 607851"/>
              <a:gd name="connsiteX56" fmla="*/ 194071 w 369275"/>
              <a:gd name="connsiteY56" fmla="*/ 323959 h 607851"/>
              <a:gd name="connsiteX57" fmla="*/ 194816 w 369275"/>
              <a:gd name="connsiteY57" fmla="*/ 318743 h 607851"/>
              <a:gd name="connsiteX58" fmla="*/ 196010 w 369275"/>
              <a:gd name="connsiteY58" fmla="*/ 311216 h 607851"/>
              <a:gd name="connsiteX59" fmla="*/ 197203 w 369275"/>
              <a:gd name="connsiteY59" fmla="*/ 303988 h 607851"/>
              <a:gd name="connsiteX60" fmla="*/ 198620 w 369275"/>
              <a:gd name="connsiteY60" fmla="*/ 297132 h 607851"/>
              <a:gd name="connsiteX61" fmla="*/ 200038 w 369275"/>
              <a:gd name="connsiteY61" fmla="*/ 290574 h 607851"/>
              <a:gd name="connsiteX62" fmla="*/ 201604 w 369275"/>
              <a:gd name="connsiteY62" fmla="*/ 284389 h 607851"/>
              <a:gd name="connsiteX63" fmla="*/ 203319 w 369275"/>
              <a:gd name="connsiteY63" fmla="*/ 278502 h 607851"/>
              <a:gd name="connsiteX64" fmla="*/ 205110 w 369275"/>
              <a:gd name="connsiteY64" fmla="*/ 272839 h 607851"/>
              <a:gd name="connsiteX65" fmla="*/ 207049 w 369275"/>
              <a:gd name="connsiteY65" fmla="*/ 267548 h 607851"/>
              <a:gd name="connsiteX66" fmla="*/ 209137 w 369275"/>
              <a:gd name="connsiteY66" fmla="*/ 262629 h 607851"/>
              <a:gd name="connsiteX67" fmla="*/ 211300 w 369275"/>
              <a:gd name="connsiteY67" fmla="*/ 257935 h 607851"/>
              <a:gd name="connsiteX68" fmla="*/ 212419 w 369275"/>
              <a:gd name="connsiteY68" fmla="*/ 255848 h 607851"/>
              <a:gd name="connsiteX69" fmla="*/ 213240 w 369275"/>
              <a:gd name="connsiteY69" fmla="*/ 254358 h 607851"/>
              <a:gd name="connsiteX70" fmla="*/ 208093 w 369275"/>
              <a:gd name="connsiteY70" fmla="*/ 253538 h 607851"/>
              <a:gd name="connsiteX71" fmla="*/ 196383 w 369275"/>
              <a:gd name="connsiteY71" fmla="*/ 252197 h 607851"/>
              <a:gd name="connsiteX72" fmla="*/ 184673 w 369275"/>
              <a:gd name="connsiteY72" fmla="*/ 251824 h 607851"/>
              <a:gd name="connsiteX73" fmla="*/ 172962 w 369275"/>
              <a:gd name="connsiteY73" fmla="*/ 252197 h 607851"/>
              <a:gd name="connsiteX74" fmla="*/ 161252 w 369275"/>
              <a:gd name="connsiteY74" fmla="*/ 253538 h 607851"/>
              <a:gd name="connsiteX75" fmla="*/ 156106 w 369275"/>
              <a:gd name="connsiteY75" fmla="*/ 254358 h 607851"/>
              <a:gd name="connsiteX76" fmla="*/ 157001 w 369275"/>
              <a:gd name="connsiteY76" fmla="*/ 255848 h 607851"/>
              <a:gd name="connsiteX77" fmla="*/ 158045 w 369275"/>
              <a:gd name="connsiteY77" fmla="*/ 257935 h 607851"/>
              <a:gd name="connsiteX78" fmla="*/ 160208 w 369275"/>
              <a:gd name="connsiteY78" fmla="*/ 262629 h 607851"/>
              <a:gd name="connsiteX79" fmla="*/ 162296 w 369275"/>
              <a:gd name="connsiteY79" fmla="*/ 267548 h 607851"/>
              <a:gd name="connsiteX80" fmla="*/ 164236 w 369275"/>
              <a:gd name="connsiteY80" fmla="*/ 272839 h 607851"/>
              <a:gd name="connsiteX81" fmla="*/ 166026 w 369275"/>
              <a:gd name="connsiteY81" fmla="*/ 278502 h 607851"/>
              <a:gd name="connsiteX82" fmla="*/ 167741 w 369275"/>
              <a:gd name="connsiteY82" fmla="*/ 284389 h 607851"/>
              <a:gd name="connsiteX83" fmla="*/ 169308 w 369275"/>
              <a:gd name="connsiteY83" fmla="*/ 290574 h 607851"/>
              <a:gd name="connsiteX84" fmla="*/ 170725 w 369275"/>
              <a:gd name="connsiteY84" fmla="*/ 297132 h 607851"/>
              <a:gd name="connsiteX85" fmla="*/ 172142 w 369275"/>
              <a:gd name="connsiteY85" fmla="*/ 303988 h 607851"/>
              <a:gd name="connsiteX86" fmla="*/ 173410 w 369275"/>
              <a:gd name="connsiteY86" fmla="*/ 311216 h 607851"/>
              <a:gd name="connsiteX87" fmla="*/ 174529 w 369275"/>
              <a:gd name="connsiteY87" fmla="*/ 318743 h 607851"/>
              <a:gd name="connsiteX88" fmla="*/ 176244 w 369275"/>
              <a:gd name="connsiteY88" fmla="*/ 332007 h 607851"/>
              <a:gd name="connsiteX89" fmla="*/ 177960 w 369275"/>
              <a:gd name="connsiteY89" fmla="*/ 349221 h 607851"/>
              <a:gd name="connsiteX90" fmla="*/ 179228 w 369275"/>
              <a:gd name="connsiteY90" fmla="*/ 367702 h 607851"/>
              <a:gd name="connsiteX91" fmla="*/ 167592 w 369275"/>
              <a:gd name="connsiteY91" fmla="*/ 380818 h 607851"/>
              <a:gd name="connsiteX92" fmla="*/ 154465 w 369275"/>
              <a:gd name="connsiteY92" fmla="*/ 369193 h 607851"/>
              <a:gd name="connsiteX93" fmla="*/ 153570 w 369275"/>
              <a:gd name="connsiteY93" fmla="*/ 355630 h 607851"/>
              <a:gd name="connsiteX94" fmla="*/ 152451 w 369275"/>
              <a:gd name="connsiteY94" fmla="*/ 342887 h 607851"/>
              <a:gd name="connsiteX95" fmla="*/ 151108 w 369275"/>
              <a:gd name="connsiteY95" fmla="*/ 330964 h 607851"/>
              <a:gd name="connsiteX96" fmla="*/ 149915 w 369275"/>
              <a:gd name="connsiteY96" fmla="*/ 322245 h 607851"/>
              <a:gd name="connsiteX97" fmla="*/ 148274 w 369275"/>
              <a:gd name="connsiteY97" fmla="*/ 311813 h 607851"/>
              <a:gd name="connsiteX98" fmla="*/ 146409 w 369275"/>
              <a:gd name="connsiteY98" fmla="*/ 302274 h 607851"/>
              <a:gd name="connsiteX99" fmla="*/ 144395 w 369275"/>
              <a:gd name="connsiteY99" fmla="*/ 293555 h 607851"/>
              <a:gd name="connsiteX100" fmla="*/ 142232 w 369275"/>
              <a:gd name="connsiteY100" fmla="*/ 285656 h 607851"/>
              <a:gd name="connsiteX101" fmla="*/ 141113 w 369275"/>
              <a:gd name="connsiteY101" fmla="*/ 282079 h 607851"/>
              <a:gd name="connsiteX102" fmla="*/ 139920 w 369275"/>
              <a:gd name="connsiteY102" fmla="*/ 278726 h 607851"/>
              <a:gd name="connsiteX103" fmla="*/ 138727 w 369275"/>
              <a:gd name="connsiteY103" fmla="*/ 275521 h 607851"/>
              <a:gd name="connsiteX104" fmla="*/ 137533 w 369275"/>
              <a:gd name="connsiteY104" fmla="*/ 272615 h 607851"/>
              <a:gd name="connsiteX105" fmla="*/ 136265 w 369275"/>
              <a:gd name="connsiteY105" fmla="*/ 269932 h 607851"/>
              <a:gd name="connsiteX106" fmla="*/ 135146 w 369275"/>
              <a:gd name="connsiteY106" fmla="*/ 267697 h 607851"/>
              <a:gd name="connsiteX107" fmla="*/ 133878 w 369275"/>
              <a:gd name="connsiteY107" fmla="*/ 265461 h 607851"/>
              <a:gd name="connsiteX108" fmla="*/ 132611 w 369275"/>
              <a:gd name="connsiteY108" fmla="*/ 263449 h 607851"/>
              <a:gd name="connsiteX109" fmla="*/ 131343 w 369275"/>
              <a:gd name="connsiteY109" fmla="*/ 261586 h 607851"/>
              <a:gd name="connsiteX110" fmla="*/ 130075 w 369275"/>
              <a:gd name="connsiteY110" fmla="*/ 260021 h 607851"/>
              <a:gd name="connsiteX111" fmla="*/ 128881 w 369275"/>
              <a:gd name="connsiteY111" fmla="*/ 258680 h 607851"/>
              <a:gd name="connsiteX112" fmla="*/ 127688 w 369275"/>
              <a:gd name="connsiteY112" fmla="*/ 257562 h 607851"/>
              <a:gd name="connsiteX113" fmla="*/ 126569 w 369275"/>
              <a:gd name="connsiteY113" fmla="*/ 256593 h 607851"/>
              <a:gd name="connsiteX114" fmla="*/ 130671 w 369275"/>
              <a:gd name="connsiteY114" fmla="*/ 234908 h 607851"/>
              <a:gd name="connsiteX115" fmla="*/ 144097 w 369275"/>
              <a:gd name="connsiteY115" fmla="*/ 231406 h 607851"/>
              <a:gd name="connsiteX116" fmla="*/ 157597 w 369275"/>
              <a:gd name="connsiteY116" fmla="*/ 228947 h 607851"/>
              <a:gd name="connsiteX117" fmla="*/ 171172 w 369275"/>
              <a:gd name="connsiteY117" fmla="*/ 227456 h 607851"/>
              <a:gd name="connsiteX118" fmla="*/ 184673 w 369275"/>
              <a:gd name="connsiteY118" fmla="*/ 227009 h 607851"/>
              <a:gd name="connsiteX119" fmla="*/ 184638 w 369275"/>
              <a:gd name="connsiteY119" fmla="*/ 0 h 607851"/>
              <a:gd name="connsiteX120" fmla="*/ 336088 w 369275"/>
              <a:gd name="connsiteY120" fmla="*/ 78887 h 607851"/>
              <a:gd name="connsiteX121" fmla="*/ 357873 w 369275"/>
              <a:gd name="connsiteY121" fmla="*/ 248058 h 607851"/>
              <a:gd name="connsiteX122" fmla="*/ 262900 w 369275"/>
              <a:gd name="connsiteY122" fmla="*/ 410227 h 607851"/>
              <a:gd name="connsiteX123" fmla="*/ 273941 w 369275"/>
              <a:gd name="connsiteY123" fmla="*/ 407471 h 607851"/>
              <a:gd name="connsiteX124" fmla="*/ 289012 w 369275"/>
              <a:gd name="connsiteY124" fmla="*/ 416484 h 607851"/>
              <a:gd name="connsiteX125" fmla="*/ 279984 w 369275"/>
              <a:gd name="connsiteY125" fmla="*/ 431532 h 607851"/>
              <a:gd name="connsiteX126" fmla="*/ 95334 w 369275"/>
              <a:gd name="connsiteY126" fmla="*/ 477642 h 607851"/>
              <a:gd name="connsiteX127" fmla="*/ 80263 w 369275"/>
              <a:gd name="connsiteY127" fmla="*/ 468554 h 607851"/>
              <a:gd name="connsiteX128" fmla="*/ 89291 w 369275"/>
              <a:gd name="connsiteY128" fmla="*/ 453507 h 607851"/>
              <a:gd name="connsiteX129" fmla="*/ 240145 w 369275"/>
              <a:gd name="connsiteY129" fmla="*/ 415888 h 607851"/>
              <a:gd name="connsiteX130" fmla="*/ 238205 w 369275"/>
              <a:gd name="connsiteY130" fmla="*/ 407396 h 607851"/>
              <a:gd name="connsiteX131" fmla="*/ 240965 w 369275"/>
              <a:gd name="connsiteY131" fmla="*/ 392051 h 607851"/>
              <a:gd name="connsiteX132" fmla="*/ 245069 w 369275"/>
              <a:gd name="connsiteY132" fmla="*/ 377674 h 607851"/>
              <a:gd name="connsiteX133" fmla="*/ 250216 w 369275"/>
              <a:gd name="connsiteY133" fmla="*/ 364265 h 607851"/>
              <a:gd name="connsiteX134" fmla="*/ 256185 w 369275"/>
              <a:gd name="connsiteY134" fmla="*/ 351751 h 607851"/>
              <a:gd name="connsiteX135" fmla="*/ 262900 w 369275"/>
              <a:gd name="connsiteY135" fmla="*/ 340205 h 607851"/>
              <a:gd name="connsiteX136" fmla="*/ 270062 w 369275"/>
              <a:gd name="connsiteY136" fmla="*/ 329403 h 607851"/>
              <a:gd name="connsiteX137" fmla="*/ 277522 w 369275"/>
              <a:gd name="connsiteY137" fmla="*/ 319347 h 607851"/>
              <a:gd name="connsiteX138" fmla="*/ 285058 w 369275"/>
              <a:gd name="connsiteY138" fmla="*/ 309812 h 607851"/>
              <a:gd name="connsiteX139" fmla="*/ 292593 w 369275"/>
              <a:gd name="connsiteY139" fmla="*/ 300724 h 607851"/>
              <a:gd name="connsiteX140" fmla="*/ 299531 w 369275"/>
              <a:gd name="connsiteY140" fmla="*/ 292530 h 607851"/>
              <a:gd name="connsiteX141" fmla="*/ 303038 w 369275"/>
              <a:gd name="connsiteY141" fmla="*/ 288284 h 607851"/>
              <a:gd name="connsiteX142" fmla="*/ 309827 w 369275"/>
              <a:gd name="connsiteY142" fmla="*/ 279941 h 607851"/>
              <a:gd name="connsiteX143" fmla="*/ 316168 w 369275"/>
              <a:gd name="connsiteY143" fmla="*/ 271821 h 607851"/>
              <a:gd name="connsiteX144" fmla="*/ 321838 w 369275"/>
              <a:gd name="connsiteY144" fmla="*/ 263776 h 607851"/>
              <a:gd name="connsiteX145" fmla="*/ 326837 w 369275"/>
              <a:gd name="connsiteY145" fmla="*/ 255731 h 607851"/>
              <a:gd name="connsiteX146" fmla="*/ 331090 w 369275"/>
              <a:gd name="connsiteY146" fmla="*/ 247686 h 607851"/>
              <a:gd name="connsiteX147" fmla="*/ 334596 w 369275"/>
              <a:gd name="connsiteY147" fmla="*/ 239492 h 607851"/>
              <a:gd name="connsiteX148" fmla="*/ 315721 w 369275"/>
              <a:gd name="connsiteY148" fmla="*/ 93115 h 607851"/>
              <a:gd name="connsiteX149" fmla="*/ 184638 w 369275"/>
              <a:gd name="connsiteY149" fmla="*/ 24806 h 607851"/>
              <a:gd name="connsiteX150" fmla="*/ 53554 w 369275"/>
              <a:gd name="connsiteY150" fmla="*/ 93115 h 607851"/>
              <a:gd name="connsiteX151" fmla="*/ 34679 w 369275"/>
              <a:gd name="connsiteY151" fmla="*/ 239492 h 607851"/>
              <a:gd name="connsiteX152" fmla="*/ 37066 w 369275"/>
              <a:gd name="connsiteY152" fmla="*/ 245302 h 607851"/>
              <a:gd name="connsiteX153" fmla="*/ 39827 w 369275"/>
              <a:gd name="connsiteY153" fmla="*/ 251038 h 607851"/>
              <a:gd name="connsiteX154" fmla="*/ 43035 w 369275"/>
              <a:gd name="connsiteY154" fmla="*/ 256699 h 607851"/>
              <a:gd name="connsiteX155" fmla="*/ 46541 w 369275"/>
              <a:gd name="connsiteY155" fmla="*/ 262361 h 607851"/>
              <a:gd name="connsiteX156" fmla="*/ 50421 w 369275"/>
              <a:gd name="connsiteY156" fmla="*/ 268096 h 607851"/>
              <a:gd name="connsiteX157" fmla="*/ 52957 w 369275"/>
              <a:gd name="connsiteY157" fmla="*/ 271598 h 607851"/>
              <a:gd name="connsiteX158" fmla="*/ 57359 w 369275"/>
              <a:gd name="connsiteY158" fmla="*/ 277333 h 607851"/>
              <a:gd name="connsiteX159" fmla="*/ 61985 w 369275"/>
              <a:gd name="connsiteY159" fmla="*/ 283144 h 607851"/>
              <a:gd name="connsiteX160" fmla="*/ 66909 w 369275"/>
              <a:gd name="connsiteY160" fmla="*/ 289103 h 607851"/>
              <a:gd name="connsiteX161" fmla="*/ 72579 w 369275"/>
              <a:gd name="connsiteY161" fmla="*/ 295882 h 607851"/>
              <a:gd name="connsiteX162" fmla="*/ 78547 w 369275"/>
              <a:gd name="connsiteY162" fmla="*/ 302959 h 607851"/>
              <a:gd name="connsiteX163" fmla="*/ 83844 w 369275"/>
              <a:gd name="connsiteY163" fmla="*/ 309365 h 607851"/>
              <a:gd name="connsiteX164" fmla="*/ 89216 w 369275"/>
              <a:gd name="connsiteY164" fmla="*/ 315995 h 607851"/>
              <a:gd name="connsiteX165" fmla="*/ 94513 w 369275"/>
              <a:gd name="connsiteY165" fmla="*/ 322922 h 607851"/>
              <a:gd name="connsiteX166" fmla="*/ 99736 w 369275"/>
              <a:gd name="connsiteY166" fmla="*/ 330223 h 607851"/>
              <a:gd name="connsiteX167" fmla="*/ 104883 w 369275"/>
              <a:gd name="connsiteY167" fmla="*/ 337821 h 607851"/>
              <a:gd name="connsiteX168" fmla="*/ 107868 w 369275"/>
              <a:gd name="connsiteY168" fmla="*/ 342737 h 607851"/>
              <a:gd name="connsiteX169" fmla="*/ 112642 w 369275"/>
              <a:gd name="connsiteY169" fmla="*/ 350931 h 607851"/>
              <a:gd name="connsiteX170" fmla="*/ 116970 w 369275"/>
              <a:gd name="connsiteY170" fmla="*/ 359572 h 607851"/>
              <a:gd name="connsiteX171" fmla="*/ 120998 w 369275"/>
              <a:gd name="connsiteY171" fmla="*/ 368735 h 607851"/>
              <a:gd name="connsiteX172" fmla="*/ 124505 w 369275"/>
              <a:gd name="connsiteY172" fmla="*/ 378344 h 607851"/>
              <a:gd name="connsiteX173" fmla="*/ 127415 w 369275"/>
              <a:gd name="connsiteY173" fmla="*/ 388401 h 607851"/>
              <a:gd name="connsiteX174" fmla="*/ 118462 w 369275"/>
              <a:gd name="connsiteY174" fmla="*/ 403523 h 607851"/>
              <a:gd name="connsiteX175" fmla="*/ 103391 w 369275"/>
              <a:gd name="connsiteY175" fmla="*/ 394584 h 607851"/>
              <a:gd name="connsiteX176" fmla="*/ 11402 w 369275"/>
              <a:gd name="connsiteY176" fmla="*/ 248058 h 607851"/>
              <a:gd name="connsiteX177" fmla="*/ 33187 w 369275"/>
              <a:gd name="connsiteY177" fmla="*/ 78887 h 607851"/>
              <a:gd name="connsiteX178" fmla="*/ 184638 w 369275"/>
              <a:gd name="connsiteY178"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69275" h="607851">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rgbClr val="7188A8"/>
          </a:solidFill>
          <a:ln>
            <a:solidFill>
              <a:srgbClr val="7188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文本框2"/>
          <p:cNvSpPr/>
          <p:nvPr/>
        </p:nvSpPr>
        <p:spPr>
          <a:xfrm>
            <a:off x="2849245" y="3935730"/>
            <a:ext cx="6771005" cy="2569845"/>
          </a:xfrm>
          <a:prstGeom prst="rect">
            <a:avLst/>
          </a:prstGeom>
        </p:spPr>
        <p:txBody>
          <a:bodyPr wrap="square">
            <a:spAutoFit/>
          </a:bodyPr>
          <a:lstStyle/>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希望在现在这个手游市场蓬勃发展的现在，能够开发出以一款优秀的超休闲手游，以广告的形式获得一定的收益。</a:t>
            </a:r>
            <a:endParaRPr lang="zh-CN" sz="1600">
              <a:effectLst>
                <a:outerShdw blurRad="38100" dist="38100" dir="2700000" algn="tl">
                  <a:srgbClr val="000000">
                    <a:alpha val="43137"/>
                  </a:srgbClr>
                </a:outerShdw>
              </a:effectLst>
              <a:ea typeface="+mn-lt"/>
              <a:cs typeface="+mn-lt"/>
              <a:sym typeface="+mn-ea"/>
            </a:endParaRPr>
          </a:p>
          <a:p>
            <a:pPr>
              <a:lnSpc>
                <a:spcPct val="150000"/>
              </a:lnSpc>
              <a:spcBef>
                <a:spcPts val="2950"/>
              </a:spcBef>
              <a:defRPr/>
            </a:pPr>
            <a:r>
              <a:rPr lang="zh-CN" sz="1600">
                <a:effectLst>
                  <a:outerShdw blurRad="38100" dist="38100" dir="2700000" algn="tl">
                    <a:srgbClr val="000000">
                      <a:alpha val="43137"/>
                    </a:srgbClr>
                  </a:outerShdw>
                </a:effectLst>
                <a:ea typeface="+mn-lt"/>
                <a:cs typeface="+mn-lt"/>
                <a:sym typeface="+mn-ea"/>
              </a:rPr>
              <a:t>本系统的主要功能以游戏为主，不同于现在原版的</a:t>
            </a:r>
            <a:r>
              <a:rPr lang="en-US" sz="1600">
                <a:effectLst>
                  <a:outerShdw blurRad="38100" dist="38100" dir="2700000" algn="tl">
                    <a:srgbClr val="000000">
                      <a:alpha val="43137"/>
                    </a:srgbClr>
                  </a:outerShdw>
                </a:effectLst>
                <a:ea typeface="+mn-lt"/>
                <a:cs typeface="+mn-lt"/>
                <a:sym typeface="+mn-ea"/>
              </a:rPr>
              <a:t>flappy bird</a:t>
            </a:r>
            <a:r>
              <a:rPr lang="zh-CN" sz="1600">
                <a:effectLst>
                  <a:outerShdw blurRad="38100" dist="38100" dir="2700000" algn="tl">
                    <a:srgbClr val="000000">
                      <a:alpha val="43137"/>
                    </a:srgbClr>
                  </a:outerShdw>
                </a:effectLst>
                <a:ea typeface="+mn-lt"/>
                <a:cs typeface="+mn-lt"/>
                <a:sym typeface="+mn-ea"/>
              </a:rPr>
              <a:t>游戏。我们项目组开发的</a:t>
            </a:r>
            <a:r>
              <a:rPr lang="en-US" sz="1600">
                <a:effectLst>
                  <a:outerShdw blurRad="38100" dist="38100" dir="2700000" algn="tl">
                    <a:srgbClr val="000000">
                      <a:alpha val="43137"/>
                    </a:srgbClr>
                  </a:outerShdw>
                </a:effectLst>
                <a:ea typeface="+mn-lt"/>
                <a:cs typeface="+mn-lt"/>
                <a:sym typeface="+mn-ea"/>
              </a:rPr>
              <a:t>flappy </a:t>
            </a:r>
            <a:r>
              <a:rPr lang="zh-CN" sz="1600">
                <a:effectLst>
                  <a:outerShdw blurRad="38100" dist="38100" dir="2700000" algn="tl">
                    <a:srgbClr val="000000">
                      <a:alpha val="43137"/>
                    </a:srgbClr>
                  </a:outerShdw>
                </a:effectLst>
                <a:ea typeface="+mn-lt"/>
                <a:cs typeface="+mn-lt"/>
                <a:sym typeface="+mn-ea"/>
              </a:rPr>
              <a:t>bird游戏能够更换角色、皮肤、地图等等，给游戏添加了更多的耐玩性和可玩性</a:t>
            </a:r>
            <a:r>
              <a:rPr lang="zh-CN" sz="1100">
                <a:effectLst>
                  <a:outerShdw blurRad="38100" dist="38100" dir="2700000" algn="tl">
                    <a:srgbClr val="000000">
                      <a:alpha val="43137"/>
                    </a:srgbClr>
                  </a:outerShdw>
                </a:effectLst>
                <a:ea typeface="+mn-lt"/>
                <a:cs typeface="+mn-lt"/>
                <a:sym typeface="+mn-ea"/>
              </a:rPr>
              <a:t>。</a:t>
            </a:r>
            <a:endParaRPr lang="zh-CN" sz="1100">
              <a:effectLst>
                <a:outerShdw blurRad="38100" dist="38100" dir="2700000" algn="tl">
                  <a:srgbClr val="000000">
                    <a:alpha val="43137"/>
                  </a:srgbClr>
                </a:outerShdw>
              </a:effectLst>
              <a:ea typeface="+mn-lt"/>
              <a:cs typeface="+mn-lt"/>
              <a:sym typeface="+mn-ea"/>
            </a:endParaRPr>
          </a:p>
          <a:p>
            <a:pPr>
              <a:lnSpc>
                <a:spcPct val="150000"/>
              </a:lnSpc>
              <a:spcBef>
                <a:spcPts val="2950"/>
              </a:spcBef>
              <a:defRPr/>
            </a:pPr>
            <a:endParaRPr lang="en-US" altLang="en-US" sz="1100" dirty="0">
              <a:solidFill>
                <a:srgbClr val="7F7F7F"/>
              </a:solidFill>
              <a:effectLst>
                <a:outerShdw blurRad="38100" dist="38100" dir="2700000" algn="tl">
                  <a:srgbClr val="000000">
                    <a:alpha val="43137"/>
                  </a:srgbClr>
                </a:outerShdw>
              </a:effectLst>
              <a:ea typeface="+mn-lt"/>
              <a:cs typeface="+mn-lt"/>
              <a:sym typeface="+mn-lt"/>
            </a:endParaRPr>
          </a:p>
        </p:txBody>
      </p:sp>
      <p:sp>
        <p:nvSpPr>
          <p:cNvPr id="43" name="椭圆 42"/>
          <p:cNvSpPr/>
          <p:nvPr/>
        </p:nvSpPr>
        <p:spPr>
          <a:xfrm>
            <a:off x="909004" y="1504202"/>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5" name="椭圆 4"/>
          <p:cNvSpPr/>
          <p:nvPr/>
        </p:nvSpPr>
        <p:spPr>
          <a:xfrm>
            <a:off x="909004" y="3935617"/>
            <a:ext cx="914400" cy="914400"/>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p:cNvGraphicFramePr>
            <a:graphicFrameLocks noGrp="1"/>
          </p:cNvGraphicFramePr>
          <p:nvPr/>
        </p:nvGraphicFramePr>
        <p:xfrm>
          <a:off x="1257671" y="1253016"/>
          <a:ext cx="9676658" cy="5149043"/>
        </p:xfrm>
        <a:graphic>
          <a:graphicData uri="http://schemas.openxmlformats.org/drawingml/2006/table">
            <a:tbl>
              <a:tblPr>
                <a:tableStyleId>{5C22544A-7EE6-4342-B048-85BDC9FD1C3A}</a:tableStyleId>
              </a:tblPr>
              <a:tblGrid>
                <a:gridCol w="2641242"/>
                <a:gridCol w="3730903"/>
                <a:gridCol w="2428047"/>
                <a:gridCol w="876466"/>
              </a:tblGrid>
              <a:tr h="339335">
                <a:tc gridSpan="4">
                  <a:txBody>
                    <a:bodyPr/>
                    <a:lstStyle/>
                    <a:p>
                      <a:pPr algn="ctr" fontAlgn="b"/>
                      <a:r>
                        <a:rPr lang="zh-CN" altLang="en-US" sz="1100" u="none" strike="noStrike" dirty="0">
                          <a:effectLst/>
                        </a:rPr>
                        <a:t>周诚信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hMerge="1">
                  <a:tcPr/>
                </a:tc>
              </a:tr>
              <a:tr h="339335">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任务</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63917">
                <a:tc rowSpan="3">
                  <a:txBody>
                    <a:bodyPr/>
                    <a:lstStyle/>
                    <a:p>
                      <a:pPr algn="ctr" fontAlgn="ctr"/>
                      <a:r>
                        <a:rPr lang="zh-CN" altLang="en-US" sz="1100" u="none" strike="noStrike" dirty="0">
                          <a:effectLst/>
                        </a:rPr>
                        <a:t>第一阶段</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撰写文档</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文档撰写不充足，许多位置没有填写</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vMerge="1">
                  <a:tcPr/>
                </a:tc>
                <a:tc>
                  <a:txBody>
                    <a:bodyPr/>
                    <a:lstStyle/>
                    <a:p>
                      <a:pPr algn="ctr" fontAlgn="b"/>
                      <a:r>
                        <a:rPr lang="zh-CN" altLang="en-US" sz="1100" u="none" strike="noStrike" dirty="0">
                          <a:effectLst/>
                        </a:rPr>
                        <a:t>制作</a:t>
                      </a:r>
                      <a:r>
                        <a:rPr lang="en-US" sz="1100" u="none" strike="noStrike" dirty="0">
                          <a:effectLst/>
                        </a:rPr>
                        <a:t>PPT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因为文档问题，</a:t>
                      </a:r>
                      <a:r>
                        <a:rPr lang="en-US" altLang="zh-CN" sz="1100" u="none" strike="noStrike">
                          <a:effectLst/>
                        </a:rPr>
                        <a:t>PPT</a:t>
                      </a:r>
                      <a:r>
                        <a:rPr lang="zh-CN" altLang="en-US" sz="1100" u="none" strike="noStrike">
                          <a:effectLst/>
                        </a:rPr>
                        <a:t>制作不充足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vMerge="1">
                  <a:tcPr/>
                </a:tc>
                <a:tc>
                  <a:txBody>
                    <a:bodyPr/>
                    <a:lstStyle/>
                    <a:p>
                      <a:pPr algn="ctr" fontAlgn="b"/>
                      <a:r>
                        <a:rPr lang="zh-CN" altLang="en-US" sz="1100" u="none" strike="noStrike" dirty="0">
                          <a:effectLst/>
                        </a:rPr>
                        <a:t>进行用户调研</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rowSpan="2">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制作界面原型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vMerge="1">
                  <a:tcPr/>
                </a:tc>
                <a:tc>
                  <a:txBody>
                    <a:bodyPr/>
                    <a:lstStyle/>
                    <a:p>
                      <a:pPr algn="ctr" fontAlgn="b"/>
                      <a:r>
                        <a:rPr lang="zh-CN" altLang="en-US" sz="1100" u="none" strike="noStrike" dirty="0">
                          <a:effectLst/>
                        </a:rPr>
                        <a:t>修改</a:t>
                      </a:r>
                      <a:r>
                        <a:rPr lang="en-US" sz="1100" u="none" strike="noStrike" dirty="0">
                          <a:effectLst/>
                        </a:rPr>
                        <a:t>PPT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63917">
                <a:tc rowSpan="2">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撰写文档</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100" u="none" strike="noStrike" dirty="0">
                          <a:effectLst/>
                        </a:rPr>
                        <a:t>文档补充较完善，承担陈晓的部分工作</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100" u="none" strike="noStrike">
                          <a:effectLst/>
                        </a:rPr>
                        <a:t>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3597">
                <a:tc vMerge="1">
                  <a:tcPr/>
                </a:tc>
                <a:tc>
                  <a:txBody>
                    <a:bodyPr/>
                    <a:lstStyle/>
                    <a:p>
                      <a:pPr algn="ctr" fontAlgn="ctr"/>
                      <a:r>
                        <a:rPr lang="zh-CN" altLang="en-US" sz="1200" u="none" strike="noStrike">
                          <a:effectLst/>
                        </a:rPr>
                        <a:t>修改</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3597">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9335">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fontAlgn="ctr"/>
                      <a:r>
                        <a:rPr lang="en-US" altLang="zh-CN" sz="1100" u="none" strike="noStrike" dirty="0">
                          <a:effectLst/>
                        </a:rPr>
                        <a:t>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6" name="表格 5"/>
          <p:cNvGraphicFramePr>
            <a:graphicFrameLocks noGrp="1"/>
          </p:cNvGraphicFramePr>
          <p:nvPr/>
        </p:nvGraphicFramePr>
        <p:xfrm>
          <a:off x="1580225" y="1358283"/>
          <a:ext cx="9525739" cy="4838332"/>
        </p:xfrm>
        <a:graphic>
          <a:graphicData uri="http://schemas.openxmlformats.org/drawingml/2006/table">
            <a:tbl>
              <a:tblPr>
                <a:tableStyleId>{5C22544A-7EE6-4342-B048-85BDC9FD1C3A}</a:tableStyleId>
              </a:tblPr>
              <a:tblGrid>
                <a:gridCol w="2600048"/>
                <a:gridCol w="3672715"/>
                <a:gridCol w="2390180"/>
                <a:gridCol w="862796"/>
              </a:tblGrid>
              <a:tr h="459841">
                <a:tc gridSpan="4">
                  <a:txBody>
                    <a:bodyPr/>
                    <a:lstStyle/>
                    <a:p>
                      <a:pPr algn="ctr" fontAlgn="b"/>
                      <a:r>
                        <a:rPr lang="zh-CN" altLang="en-US" sz="1100" u="none" strike="noStrike" dirty="0">
                          <a:effectLst/>
                        </a:rPr>
                        <a:t>陈骁</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c hMerge="1">
                  <a:tcPr/>
                </a:tc>
              </a:tr>
              <a:tr h="459841">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任务</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841">
                <a:tc>
                  <a:txBody>
                    <a:bodyPr/>
                    <a:lstStyle/>
                    <a:p>
                      <a:pPr algn="ctr" fontAlgn="ctr"/>
                      <a:r>
                        <a:rPr lang="zh-CN" altLang="en-US" sz="1100" u="none" strike="noStrike" dirty="0">
                          <a:effectLst/>
                        </a:rPr>
                        <a:t>第一阶段</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制作界面原型</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制作原型不全面，不美观，</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841">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9821">
                <a:tc>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撰写文档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982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9691">
                <a:tc>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dirty="0">
                          <a:effectLst/>
                        </a:rPr>
                        <a:t>撰写文档</a:t>
                      </a:r>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忙于用户体验设计没有时间修改文档，考虑到工作量较少</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9814">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9821">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1200" u="none" strike="noStrike" dirty="0">
                          <a:effectLst/>
                        </a:rPr>
                        <a:t>8.6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小组评价</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aphicFrame>
        <p:nvGraphicFramePr>
          <p:cNvPr id="3" name="表格 2"/>
          <p:cNvGraphicFramePr>
            <a:graphicFrameLocks noGrp="1"/>
          </p:cNvGraphicFramePr>
          <p:nvPr/>
        </p:nvGraphicFramePr>
        <p:xfrm>
          <a:off x="1393794" y="1313895"/>
          <a:ext cx="9889724" cy="4811698"/>
        </p:xfrm>
        <a:graphic>
          <a:graphicData uri="http://schemas.openxmlformats.org/drawingml/2006/table">
            <a:tbl>
              <a:tblPr>
                <a:tableStyleId>{5C22544A-7EE6-4342-B048-85BDC9FD1C3A}</a:tableStyleId>
              </a:tblPr>
              <a:tblGrid>
                <a:gridCol w="2699398"/>
                <a:gridCol w="3813052"/>
                <a:gridCol w="2481510"/>
                <a:gridCol w="895764"/>
              </a:tblGrid>
              <a:tr h="341571">
                <a:tc gridSpan="4">
                  <a:txBody>
                    <a:bodyPr/>
                    <a:lstStyle/>
                    <a:p>
                      <a:pPr algn="ctr" fontAlgn="b"/>
                      <a:r>
                        <a:rPr lang="zh-CN" altLang="en-US" sz="1100" u="none" strike="noStrike">
                          <a:effectLst/>
                        </a:rPr>
                        <a:t>李以昕</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c hMerge="1">
                  <a:tcPr/>
                </a:tc>
              </a:tr>
              <a:tr h="341571">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任务</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完成情况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加减分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41571">
                <a:tc>
                  <a:txBody>
                    <a:bodyPr/>
                    <a:lstStyle/>
                    <a:p>
                      <a:pPr algn="ctr" fontAlgn="ctr"/>
                      <a:r>
                        <a:rPr lang="zh-CN" altLang="en-US" sz="1100" u="none" strike="noStrike">
                          <a:effectLst/>
                        </a:rPr>
                        <a:t>第一阶段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dirty="0">
                          <a:effectLst/>
                        </a:rPr>
                        <a:t>绘制</a:t>
                      </a:r>
                      <a:r>
                        <a:rPr lang="en-US" altLang="zh-CN" sz="1100" u="none" strike="noStrike" dirty="0">
                          <a:effectLst/>
                        </a:rPr>
                        <a:t>E_R</a:t>
                      </a:r>
                      <a:r>
                        <a:rPr lang="zh-CN" altLang="en-US" sz="1100" u="none" strike="noStrike" dirty="0">
                          <a:effectLst/>
                        </a:rPr>
                        <a:t>图和数据字典</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a:effectLst/>
                        </a:rPr>
                        <a:t>E_R</a:t>
                      </a:r>
                      <a:r>
                        <a:rPr lang="zh-CN" altLang="en-US" sz="1100" u="none" strike="noStrike">
                          <a:effectLst/>
                        </a:rPr>
                        <a:t>图和数据字典没有全部完成</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4157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进行用户调研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41571">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rowSpan="2">
                  <a:txBody>
                    <a:bodyPr/>
                    <a:lstStyle/>
                    <a:p>
                      <a:pPr algn="ctr" fontAlgn="ctr"/>
                      <a:r>
                        <a:rPr lang="zh-CN" altLang="en-US" sz="1100" u="none" strike="noStrike">
                          <a:effectLst/>
                        </a:rPr>
                        <a:t>第二阶段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a:effectLst/>
                        </a:rPr>
                        <a:t>制作数据字典和</a:t>
                      </a:r>
                      <a:r>
                        <a:rPr lang="en-US" altLang="zh-CN" sz="1200" u="none" strike="noStrike">
                          <a:effectLst/>
                        </a:rPr>
                        <a:t>E_R</a:t>
                      </a:r>
                      <a:r>
                        <a:rPr lang="zh-CN" altLang="en-US" sz="1200" u="none" strike="noStrike">
                          <a:effectLst/>
                        </a:rPr>
                        <a:t>图</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vMerge="1">
                  <a:tcPr/>
                </a:tc>
                <a:tc>
                  <a:txBody>
                    <a:bodyPr/>
                    <a:lstStyle/>
                    <a:p>
                      <a:pPr algn="ctr" fontAlgn="b"/>
                      <a:r>
                        <a:rPr lang="zh-CN" altLang="en-US" sz="1200" u="none" strike="noStrike">
                          <a:effectLst/>
                        </a:rPr>
                        <a:t>制作</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dirty="0">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rowSpan="3">
                  <a:txBody>
                    <a:bodyPr/>
                    <a:lstStyle/>
                    <a:p>
                      <a:pPr algn="ctr" fontAlgn="ctr"/>
                      <a:r>
                        <a:rPr lang="zh-CN" altLang="en-US" sz="1100" u="none" strike="noStrike">
                          <a:effectLst/>
                        </a:rPr>
                        <a:t>第三阶段</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200" u="none" strike="noStrike">
                          <a:effectLst/>
                        </a:rPr>
                        <a:t>修改</a:t>
                      </a:r>
                      <a:r>
                        <a:rPr lang="en-US" sz="1200" u="none" strike="noStrike">
                          <a:effectLst/>
                        </a:rPr>
                        <a:t>PPT</a:t>
                      </a:r>
                      <a:endParaRPr 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样式较精美，全面覆盖评审表</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vMerge="1">
                  <a:tcPr/>
                </a:tc>
                <a:tc>
                  <a:txBody>
                    <a:bodyPr/>
                    <a:lstStyle/>
                    <a:p>
                      <a:pPr algn="ctr" fontAlgn="b"/>
                      <a:r>
                        <a:rPr lang="zh-CN" altLang="en-US" sz="1200" u="none" strike="noStrike">
                          <a:effectLst/>
                        </a:rPr>
                        <a:t>确认用户需求</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vMerge="1">
                  <a:tcPr/>
                </a:tc>
                <a:tc>
                  <a:txBody>
                    <a:bodyPr/>
                    <a:lstStyle/>
                    <a:p>
                      <a:pPr algn="ctr" fontAlgn="b"/>
                      <a:r>
                        <a:rPr lang="zh-CN" altLang="en-US" sz="1200" u="none" strike="noStrike">
                          <a:effectLst/>
                        </a:rPr>
                        <a:t>完善数字字典</a:t>
                      </a:r>
                      <a:endParaRPr lang="zh-CN" altLang="en-US" sz="1200" b="0" i="0" u="none" strike="noStrike">
                        <a:solidFill>
                          <a:srgbClr val="000000"/>
                        </a:solidFill>
                        <a:effectLst/>
                        <a:latin typeface="宋体" panose="02010600030101010101" pitchFamily="2" charset="-122"/>
                        <a:ea typeface="宋体"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zh-CN" altLang="en-US" sz="1100" u="none" strike="noStrike">
                          <a:effectLst/>
                        </a:rPr>
                        <a:t>良好</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u="none" strike="noStrike">
                          <a:effectLst/>
                        </a:rPr>
                        <a:t>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00975">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200" b="0" i="0" u="none" strike="noStrike">
                        <a:solidFill>
                          <a:srgbClr val="000000"/>
                        </a:solidFill>
                        <a:effectLst/>
                        <a:latin typeface="楷体_GB231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124">
                <a:tc>
                  <a:txBody>
                    <a:bodyPr/>
                    <a:lstStyle/>
                    <a:p>
                      <a:pPr algn="ctr" fontAlgn="ctr"/>
                      <a:r>
                        <a:rPr lang="zh-CN" altLang="en-US" sz="1100" u="none" strike="noStrike">
                          <a:effectLst/>
                        </a:rPr>
                        <a:t>总分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fontAlgn="b"/>
                      <a:r>
                        <a:rPr lang="en-US" altLang="zh-CN" sz="1200" u="none" strike="noStrike" dirty="0">
                          <a:effectLst/>
                        </a:rPr>
                        <a:t>8.9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tc>
                <a:tc hMerge="1">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204078"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配置更新</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06</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4963" y="455941"/>
            <a:ext cx="1626750" cy="571960"/>
            <a:chOff x="334963" y="455941"/>
            <a:chExt cx="1626750" cy="571960"/>
          </a:xfrm>
        </p:grpSpPr>
        <p:sp>
          <p:nvSpPr>
            <p:cNvPr id="5" name="文本框 4"/>
            <p:cNvSpPr txBox="1"/>
            <p:nvPr/>
          </p:nvSpPr>
          <p:spPr>
            <a:xfrm>
              <a:off x="545941" y="455941"/>
              <a:ext cx="1415772" cy="461665"/>
            </a:xfrm>
            <a:prstGeom prst="rect">
              <a:avLst/>
            </a:prstGeom>
            <a:noFill/>
          </p:spPr>
          <p:txBody>
            <a:bodyPr wrap="none" rtlCol="0">
              <a:spAutoFit/>
            </a:bodyPr>
            <a:lstStyle/>
            <a:p>
              <a:r>
                <a:rPr lang="zh-CN" altLang="en-US" sz="2400" b="1" dirty="0">
                  <a:solidFill>
                    <a:srgbClr val="7188A8"/>
                  </a:solidFill>
                  <a:cs typeface="+mn-ea"/>
                  <a:sym typeface="+mn-lt"/>
                </a:rPr>
                <a:t>配置更新</a:t>
              </a:r>
              <a:endParaRPr lang="zh-CN" altLang="en-US" sz="2400" b="1" dirty="0">
                <a:solidFill>
                  <a:srgbClr val="7188A8"/>
                </a:solidFill>
                <a:cs typeface="+mn-ea"/>
                <a:sym typeface="+mn-lt"/>
              </a:endParaRPr>
            </a:p>
          </p:txBody>
        </p:sp>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3" name="图片 2"/>
          <p:cNvPicPr>
            <a:picLocks noChangeAspect="1"/>
          </p:cNvPicPr>
          <p:nvPr/>
        </p:nvPicPr>
        <p:blipFill>
          <a:blip r:embed="rId1"/>
          <a:stretch>
            <a:fillRect/>
          </a:stretch>
        </p:blipFill>
        <p:spPr>
          <a:xfrm>
            <a:off x="408374" y="1113862"/>
            <a:ext cx="7141942" cy="3287086"/>
          </a:xfrm>
          <a:prstGeom prst="rect">
            <a:avLst/>
          </a:prstGeom>
        </p:spPr>
      </p:pic>
      <p:sp>
        <p:nvSpPr>
          <p:cNvPr id="7" name="文本框 6"/>
          <p:cNvSpPr txBox="1"/>
          <p:nvPr/>
        </p:nvSpPr>
        <p:spPr>
          <a:xfrm>
            <a:off x="613674" y="4430824"/>
            <a:ext cx="4267195"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项目介绍</a:t>
            </a:r>
            <a:endParaRPr lang="zh-CN" altLang="en-US" dirty="0"/>
          </a:p>
          <a:p>
            <a:r>
              <a:rPr lang="zh-CN" altLang="en-US" dirty="0"/>
              <a:t>版本：1.1</a:t>
            </a:r>
            <a:endParaRPr lang="zh-CN" altLang="en-US" dirty="0"/>
          </a:p>
          <a:p>
            <a:r>
              <a:rPr lang="zh-CN" altLang="en-US" dirty="0"/>
              <a:t>修改内容：增加封面和版本记录，增加目录，替换部分游戏截图为界面原型；更换部分语句</a:t>
            </a:r>
            <a:endParaRPr lang="zh-CN" altLang="en-US" dirty="0"/>
          </a:p>
        </p:txBody>
      </p:sp>
      <p:sp>
        <p:nvSpPr>
          <p:cNvPr id="9" name="文本框 8"/>
          <p:cNvSpPr txBox="1"/>
          <p:nvPr/>
        </p:nvSpPr>
        <p:spPr>
          <a:xfrm>
            <a:off x="8299310" y="671476"/>
            <a:ext cx="2620223" cy="3647599"/>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项目计划书</a:t>
            </a:r>
            <a:endParaRPr lang="zh-CN" altLang="en-US" dirty="0"/>
          </a:p>
          <a:p>
            <a:r>
              <a:rPr lang="zh-CN" altLang="en-US" dirty="0"/>
              <a:t>版本：1.1</a:t>
            </a:r>
            <a:endParaRPr lang="zh-CN" altLang="en-US" dirty="0"/>
          </a:p>
          <a:p>
            <a:r>
              <a:rPr lang="zh-CN" altLang="en-US" dirty="0"/>
              <a:t>修改内容：增加封面，增加版本记录，修改测试用户，对功能部分进行了修改，根据甘特图修改了项目进度，根据第一次团建修改了预算，根据用户需求分析的内容修改了4.2用户需要承担的工作</a:t>
            </a:r>
            <a:endParaRPr lang="zh-CN" altLang="en-US" dirty="0"/>
          </a:p>
        </p:txBody>
      </p:sp>
      <p:sp>
        <p:nvSpPr>
          <p:cNvPr id="11" name="文本框 10"/>
          <p:cNvSpPr txBox="1"/>
          <p:nvPr/>
        </p:nvSpPr>
        <p:spPr>
          <a:xfrm>
            <a:off x="7973342" y="4430824"/>
            <a:ext cx="2946191"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可行性分析</a:t>
            </a:r>
            <a:endParaRPr lang="zh-CN" altLang="en-US" dirty="0"/>
          </a:p>
          <a:p>
            <a:r>
              <a:rPr lang="zh-CN" altLang="en-US" dirty="0"/>
              <a:t>版本：1.1</a:t>
            </a:r>
            <a:endParaRPr lang="zh-CN" altLang="en-US" dirty="0"/>
          </a:p>
          <a:p>
            <a:r>
              <a:rPr lang="zh-CN" altLang="en-US" dirty="0"/>
              <a:t>修改内容：对功能部分进行了修改，对预算部分进行了修改</a:t>
            </a:r>
            <a:endParaRPr lang="zh-CN" altLang="en-US" dirty="0"/>
          </a:p>
        </p:txBody>
      </p:sp>
      <p:sp>
        <p:nvSpPr>
          <p:cNvPr id="13" name="文本框 12"/>
          <p:cNvSpPr txBox="1"/>
          <p:nvPr/>
        </p:nvSpPr>
        <p:spPr>
          <a:xfrm>
            <a:off x="5099710" y="4430824"/>
            <a:ext cx="2765906" cy="1634490"/>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zh-CN" altLang="en-US" dirty="0"/>
              <a:t>甘特图</a:t>
            </a:r>
            <a:endParaRPr lang="zh-CN" altLang="en-US" dirty="0"/>
          </a:p>
          <a:p>
            <a:r>
              <a:rPr lang="zh-CN" altLang="en-US" dirty="0"/>
              <a:t>版本：1.1</a:t>
            </a:r>
            <a:endParaRPr lang="zh-CN" altLang="en-US" dirty="0"/>
          </a:p>
          <a:p>
            <a:r>
              <a:rPr lang="zh-CN" altLang="en-US" dirty="0"/>
              <a:t>修改内容：按照每周的会议和工作分配修正了甘特图</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1089660"/>
            <a:ext cx="5444490" cy="645160"/>
          </a:xfrm>
          <a:prstGeom prst="rect">
            <a:avLst/>
          </a:prstGeom>
          <a:noFill/>
        </p:spPr>
        <p:txBody>
          <a:bodyPr wrap="square" rtlCol="0">
            <a:spAutoFit/>
          </a:bodyPr>
          <a:lstStyle/>
          <a:p>
            <a:r>
              <a:rPr lang="zh-CN" altLang="en-US" sz="3600" dirty="0">
                <a:solidFill>
                  <a:schemeClr val="accent1"/>
                </a:solidFill>
                <a:effectLst>
                  <a:outerShdw blurRad="38100" dist="25400" dir="5400000" algn="ctr" rotWithShape="0">
                    <a:srgbClr val="6E747A">
                      <a:alpha val="43000"/>
                    </a:srgbClr>
                  </a:outerShdw>
                </a:effectLst>
              </a:rPr>
              <a:t>参考游戏</a:t>
            </a:r>
            <a:endParaRPr lang="zh-CN" altLang="en-US" sz="3600" dirty="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2171700" y="2238375"/>
            <a:ext cx="7543800" cy="2585323"/>
          </a:xfrm>
          <a:prstGeom prst="rect">
            <a:avLst/>
          </a:prstGeom>
          <a:noFill/>
        </p:spPr>
        <p:txBody>
          <a:bodyPr wrap="square" rtlCol="0">
            <a:spAutoFit/>
          </a:bodyPr>
          <a:lstStyle/>
          <a:p>
            <a:r>
              <a:rPr lang="en-US" altLang="zh-CN" dirty="0"/>
              <a:t>[1]</a:t>
            </a:r>
            <a:r>
              <a:rPr lang="zh-CN" altLang="en-US" dirty="0"/>
              <a:t>天天爱消除</a:t>
            </a:r>
            <a:endParaRPr lang="en-US" altLang="zh-CN" dirty="0"/>
          </a:p>
          <a:p>
            <a:endParaRPr lang="en-US" altLang="zh-CN" dirty="0"/>
          </a:p>
          <a:p>
            <a:r>
              <a:rPr lang="en-US" altLang="zh-CN" dirty="0"/>
              <a:t>[2]</a:t>
            </a:r>
            <a:r>
              <a:rPr lang="zh-CN" altLang="en-US" dirty="0"/>
              <a:t>皇室战争</a:t>
            </a:r>
            <a:endParaRPr lang="en-US" altLang="zh-CN" dirty="0"/>
          </a:p>
          <a:p>
            <a:endParaRPr lang="en-US" altLang="zh-CN" dirty="0"/>
          </a:p>
          <a:p>
            <a:r>
              <a:rPr lang="en-US" altLang="zh-CN" dirty="0"/>
              <a:t>[3]</a:t>
            </a:r>
            <a:r>
              <a:rPr lang="zh-CN" altLang="en-US" dirty="0"/>
              <a:t>部落冲突</a:t>
            </a:r>
            <a:endParaRPr lang="en-US" altLang="zh-CN" dirty="0"/>
          </a:p>
          <a:p>
            <a:endParaRPr lang="en-US" altLang="zh-CN" dirty="0"/>
          </a:p>
          <a:p>
            <a:r>
              <a:rPr lang="en-US" altLang="zh-CN" dirty="0"/>
              <a:t>[4]</a:t>
            </a:r>
            <a:r>
              <a:rPr lang="zh-CN" altLang="en-US" dirty="0"/>
              <a:t>决战平安京</a:t>
            </a:r>
            <a:endParaRPr lang="en-US" altLang="zh-CN" dirty="0"/>
          </a:p>
          <a:p>
            <a:endParaRPr lang="en-US" altLang="zh-CN" dirty="0"/>
          </a:p>
          <a:p>
            <a:r>
              <a:rPr lang="en-US" altLang="zh-CN" dirty="0"/>
              <a:t>[5] </a:t>
            </a:r>
            <a:r>
              <a:rPr lang="zh-CN" altLang="en-US" dirty="0"/>
              <a:t>动物餐厅</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34653" y="0"/>
            <a:ext cx="3307404" cy="6858001"/>
          </a:xfrm>
          <a:prstGeom prst="rect">
            <a:avLst/>
          </a:prstGeom>
        </p:spPr>
      </p:pic>
      <p:grpSp>
        <p:nvGrpSpPr>
          <p:cNvPr id="17" name="组合 16"/>
          <p:cNvGrpSpPr/>
          <p:nvPr/>
        </p:nvGrpSpPr>
        <p:grpSpPr>
          <a:xfrm>
            <a:off x="3074276" y="2181175"/>
            <a:ext cx="6043448" cy="2208044"/>
            <a:chOff x="3074276" y="1991709"/>
            <a:chExt cx="6043448" cy="2208044"/>
          </a:xfrm>
        </p:grpSpPr>
        <p:cxnSp>
          <p:nvCxnSpPr>
            <p:cNvPr id="18" name="直接连接符 17"/>
            <p:cNvCxnSpPr/>
            <p:nvPr/>
          </p:nvCxnSpPr>
          <p:spPr>
            <a:xfrm flipV="1">
              <a:off x="3074276" y="3469037"/>
              <a:ext cx="6043448" cy="1"/>
            </a:xfrm>
            <a:prstGeom prst="line">
              <a:avLst/>
            </a:prstGeom>
            <a:ln w="38100">
              <a:solidFill>
                <a:srgbClr val="788EAC"/>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484180" y="3646668"/>
              <a:ext cx="5223641" cy="553085"/>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3000" b="0" i="0" u="none" strike="noStrike" kern="1200" cap="none" spc="0" normalizeH="0" baseline="0" noProof="0" dirty="0">
                <a:ln w="0"/>
                <a:solidFill>
                  <a:srgbClr val="9FC5EB"/>
                </a:solidFill>
                <a:effectLst>
                  <a:outerShdw blurRad="38100" dist="19050" dir="2700000" algn="tl" rotWithShape="0">
                    <a:prstClr val="black">
                      <a:alpha val="40000"/>
                    </a:prstClr>
                  </a:outerShdw>
                </a:effectLst>
                <a:uLnTx/>
                <a:uFillTx/>
                <a:latin typeface="思源黑体 CN Normal" panose="020B0400000000000000" pitchFamily="34" charset="-122"/>
                <a:ea typeface="思源黑体 CN Normal" panose="020B0400000000000000" pitchFamily="34" charset="-122"/>
                <a:cs typeface="+mn-cs"/>
              </a:endParaRPr>
            </a:p>
          </p:txBody>
        </p:sp>
        <p:sp>
          <p:nvSpPr>
            <p:cNvPr id="20" name="矩形 19"/>
            <p:cNvSpPr/>
            <p:nvPr/>
          </p:nvSpPr>
          <p:spPr>
            <a:xfrm>
              <a:off x="3484179" y="1991709"/>
              <a:ext cx="5223642" cy="1477328"/>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9000" dirty="0">
                  <a:ln w="0"/>
                  <a:solidFill>
                    <a:srgbClr val="788EAC"/>
                  </a:solidFill>
                  <a:effectLst>
                    <a:outerShdw blurRad="38100" dist="19050" dir="2700000" algn="tl" rotWithShape="0">
                      <a:prstClr val="black">
                        <a:alpha val="40000"/>
                      </a:prstClr>
                    </a:outerShdw>
                  </a:effectLst>
                  <a:latin typeface="思源黑体 CN Heavy" panose="020B0A00000000000000" pitchFamily="34" charset="-122"/>
                  <a:ea typeface="思源黑体 CN Heavy" panose="020B0A00000000000000" pitchFamily="34" charset="-122"/>
                </a:rPr>
                <a:t>谢谢观看</a:t>
              </a:r>
              <a:endParaRPr kumimoji="0" lang="zh-CN" altLang="en-US" sz="9000" b="0" i="0" u="none" strike="noStrike" kern="1200" cap="none" spc="0" normalizeH="0" baseline="0" noProof="0" dirty="0">
                <a:ln w="0"/>
                <a:solidFill>
                  <a:srgbClr val="788EAC"/>
                </a:solidFill>
                <a:effectLst>
                  <a:outerShdw blurRad="38100" dist="19050" dir="2700000" algn="tl" rotWithShape="0">
                    <a:prstClr val="black">
                      <a:alpha val="40000"/>
                    </a:prstClr>
                  </a:outerShdw>
                </a:effectLst>
                <a:uLnTx/>
                <a:uFillTx/>
                <a:latin typeface="思源黑体 CN Heavy" panose="020B0A00000000000000" pitchFamily="34" charset="-122"/>
                <a:ea typeface="思源黑体 CN Heavy" panose="020B0A00000000000000" pitchFamily="34"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944178" y="0"/>
            <a:ext cx="3307404" cy="6858001"/>
          </a:xfrm>
          <a:prstGeom prst="rect">
            <a:avLst/>
          </a:prstGeom>
        </p:spPr>
      </p:pic>
      <p:sp>
        <p:nvSpPr>
          <p:cNvPr id="8" name="文本框2"/>
          <p:cNvSpPr>
            <a:spLocks noChangeArrowheads="1"/>
          </p:cNvSpPr>
          <p:nvPr/>
        </p:nvSpPr>
        <p:spPr bwMode="auto">
          <a:xfrm>
            <a:off x="1452307" y="1141718"/>
            <a:ext cx="9287387" cy="738664"/>
          </a:xfrm>
          <a:prstGeom prst="rect">
            <a:avLst/>
          </a:prstGeom>
          <a:noFill/>
          <a:ln>
            <a:noFill/>
          </a:ln>
          <a:effectLst/>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rPr>
              <a:t>目录</a:t>
            </a:r>
            <a:endParaRPr kumimoji="0" lang="zh-CN" altLang="en-US" sz="4800" b="1" i="0" u="none" strike="noStrike" kern="1200" cap="none" spc="0" normalizeH="0" baseline="0" noProof="0" dirty="0">
              <a:ln>
                <a:noFill/>
              </a:ln>
              <a:solidFill>
                <a:srgbClr val="7188A8"/>
              </a:solidFill>
              <a:effectLst/>
              <a:uLnTx/>
              <a:uFillTx/>
              <a:latin typeface="思源黑体 CN Heavy" panose="020B0A00000000000000" pitchFamily="34" charset="-122"/>
              <a:ea typeface="思源黑体 CN Heavy" panose="020B0A00000000000000" pitchFamily="34" charset="-122"/>
              <a:cs typeface="+mn-ea"/>
              <a:sym typeface="+mn-lt"/>
            </a:endParaRPr>
          </a:p>
        </p:txBody>
      </p:sp>
      <p:grpSp>
        <p:nvGrpSpPr>
          <p:cNvPr id="9" name="组合 8"/>
          <p:cNvGrpSpPr/>
          <p:nvPr/>
        </p:nvGrpSpPr>
        <p:grpSpPr>
          <a:xfrm>
            <a:off x="2272191" y="3812599"/>
            <a:ext cx="1972364" cy="557624"/>
            <a:chOff x="1685050" y="2179737"/>
            <a:chExt cx="1972364" cy="557624"/>
          </a:xfrm>
        </p:grpSpPr>
        <p:sp>
          <p:nvSpPr>
            <p:cNvPr id="10" name="矩形 9"/>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1" name="文本框 10"/>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7188A8"/>
                  </a:solidFill>
                  <a:latin typeface="等线" panose="02010600030101010101" pitchFamily="2" charset="-122"/>
                  <a:ea typeface="等线" panose="02010600030101010101" pitchFamily="2" charset="-122"/>
                  <a:cs typeface="+mn-ea"/>
                  <a:sym typeface="+mn-lt"/>
                </a:rPr>
                <a:t>玩法</a:t>
              </a: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说明</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13" name="组合 12"/>
          <p:cNvGrpSpPr/>
          <p:nvPr/>
        </p:nvGrpSpPr>
        <p:grpSpPr>
          <a:xfrm>
            <a:off x="2272191" y="5159690"/>
            <a:ext cx="1972364" cy="556592"/>
            <a:chOff x="1685050" y="2179737"/>
            <a:chExt cx="1972364" cy="556592"/>
          </a:xfrm>
        </p:grpSpPr>
        <p:sp>
          <p:nvSpPr>
            <p:cNvPr id="14" name="矩形 13"/>
            <p:cNvSpPr/>
            <p:nvPr/>
          </p:nvSpPr>
          <p:spPr>
            <a:xfrm>
              <a:off x="1685050" y="2179737"/>
              <a:ext cx="556592" cy="556592"/>
            </a:xfrm>
            <a:prstGeom prst="rect">
              <a:avLst/>
            </a:prstGeom>
            <a:solidFill>
              <a:srgbClr val="7188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03</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15" name="文本框 14"/>
            <p:cNvSpPr txBox="1"/>
            <p:nvPr/>
          </p:nvSpPr>
          <p:spPr>
            <a:xfrm>
              <a:off x="2241642" y="222807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绩效评价</a:t>
              </a:r>
              <a:endPar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1" name="组合 20"/>
          <p:cNvGrpSpPr/>
          <p:nvPr/>
        </p:nvGrpSpPr>
        <p:grpSpPr>
          <a:xfrm>
            <a:off x="6497682" y="3812341"/>
            <a:ext cx="2059359" cy="556592"/>
            <a:chOff x="1685050" y="2179737"/>
            <a:chExt cx="2059359" cy="556592"/>
          </a:xfrm>
        </p:grpSpPr>
        <p:sp>
          <p:nvSpPr>
            <p:cNvPr id="22" name="矩形 21"/>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3" name="文本框 22"/>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会议记录</a:t>
              </a:r>
              <a:endPar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5" name="组合 24"/>
          <p:cNvGrpSpPr/>
          <p:nvPr/>
        </p:nvGrpSpPr>
        <p:grpSpPr>
          <a:xfrm>
            <a:off x="6497682" y="5159055"/>
            <a:ext cx="2059359" cy="558259"/>
            <a:chOff x="1685050" y="2179737"/>
            <a:chExt cx="2059359" cy="558259"/>
          </a:xfrm>
        </p:grpSpPr>
        <p:sp>
          <p:nvSpPr>
            <p:cNvPr id="26" name="矩形 25"/>
            <p:cNvSpPr/>
            <p:nvPr/>
          </p:nvSpPr>
          <p:spPr>
            <a:xfrm>
              <a:off x="1685050" y="2179737"/>
              <a:ext cx="556592" cy="556592"/>
            </a:xfrm>
            <a:prstGeom prst="rect">
              <a:avLst/>
            </a:prstGeom>
            <a:solidFill>
              <a:srgbClr val="F5E0D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04</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7" name="文本框 26"/>
            <p:cNvSpPr txBox="1"/>
            <p:nvPr/>
          </p:nvSpPr>
          <p:spPr>
            <a:xfrm>
              <a:off x="2328637" y="227633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配置更新</a:t>
              </a:r>
              <a:endPar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cxnSp>
        <p:nvCxnSpPr>
          <p:cNvPr id="29" name="直接连接符 28"/>
          <p:cNvCxnSpPr/>
          <p:nvPr/>
        </p:nvCxnSpPr>
        <p:spPr>
          <a:xfrm flipV="1">
            <a:off x="5698156" y="1929500"/>
            <a:ext cx="799526" cy="1"/>
          </a:xfrm>
          <a:prstGeom prst="line">
            <a:avLst/>
          </a:prstGeom>
          <a:ln w="38100">
            <a:solidFill>
              <a:srgbClr val="7188A8"/>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272191" y="2574823"/>
            <a:ext cx="1972364" cy="557624"/>
            <a:chOff x="1685050" y="2179737"/>
            <a:chExt cx="1972364" cy="557624"/>
          </a:xfrm>
        </p:grpSpPr>
        <p:sp>
          <p:nvSpPr>
            <p:cNvPr id="19" name="矩形 18"/>
            <p:cNvSpPr/>
            <p:nvPr/>
          </p:nvSpPr>
          <p:spPr>
            <a:xfrm>
              <a:off x="1685050" y="2179737"/>
              <a:ext cx="556592" cy="556592"/>
            </a:xfrm>
            <a:prstGeom prst="rect">
              <a:avLst/>
            </a:prstGeom>
            <a:solidFill>
              <a:srgbClr val="F7B1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01</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20" name="文本框 19"/>
            <p:cNvSpPr txBox="1"/>
            <p:nvPr/>
          </p:nvSpPr>
          <p:spPr>
            <a:xfrm>
              <a:off x="2241642" y="227569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用户类别</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grpSp>
        <p:nvGrpSpPr>
          <p:cNvPr id="24" name="组合 23"/>
          <p:cNvGrpSpPr/>
          <p:nvPr/>
        </p:nvGrpSpPr>
        <p:grpSpPr>
          <a:xfrm>
            <a:off x="6546177" y="2574565"/>
            <a:ext cx="2059359" cy="556592"/>
            <a:chOff x="1685050" y="2179737"/>
            <a:chExt cx="2059359" cy="556592"/>
          </a:xfrm>
        </p:grpSpPr>
        <p:sp>
          <p:nvSpPr>
            <p:cNvPr id="28" name="矩形 27"/>
            <p:cNvSpPr/>
            <p:nvPr/>
          </p:nvSpPr>
          <p:spPr>
            <a:xfrm>
              <a:off x="1685050" y="2179737"/>
              <a:ext cx="556592" cy="556592"/>
            </a:xfrm>
            <a:prstGeom prst="rect">
              <a:avLst/>
            </a:prstGeom>
            <a:solidFill>
              <a:srgbClr val="96C0E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rPr>
                <a:t>02</a:t>
              </a:r>
              <a:endParaRPr kumimoji="0" lang="zh-CN" altLang="en-US" sz="2400" b="0" i="0" u="none" strike="noStrike" kern="1200" cap="none" spc="0" normalizeH="0" baseline="0" noProof="0" dirty="0">
                <a:ln>
                  <a:noFill/>
                </a:ln>
                <a:solidFill>
                  <a:prstClr val="white"/>
                </a:solidFill>
                <a:effectLst/>
                <a:uLnTx/>
                <a:uFillTx/>
                <a:latin typeface="Aharoni" panose="02010803020104030203" pitchFamily="2" charset="-79"/>
                <a:ea typeface="等线" panose="02010600030101010101" pitchFamily="2" charset="-122"/>
                <a:cs typeface="Aharoni" panose="02010803020104030203" pitchFamily="2" charset="-79"/>
              </a:endParaRPr>
            </a:p>
          </p:txBody>
        </p:sp>
        <p:sp>
          <p:nvSpPr>
            <p:cNvPr id="30" name="文本框 29"/>
            <p:cNvSpPr txBox="1"/>
            <p:nvPr/>
          </p:nvSpPr>
          <p:spPr>
            <a:xfrm>
              <a:off x="2328637" y="222743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rPr>
                <a:t>需求说明</a:t>
              </a:r>
              <a:endParaRPr kumimoji="0" lang="zh-CN" altLang="zh-CN" sz="2400" b="1" i="0" u="none" strike="noStrike" kern="1200" cap="none" spc="0" normalizeH="0" baseline="0" noProof="0" dirty="0">
                <a:ln>
                  <a:noFill/>
                </a:ln>
                <a:solidFill>
                  <a:srgbClr val="7188A8"/>
                </a:solidFill>
                <a:effectLst/>
                <a:uLnTx/>
                <a:uFillTx/>
                <a:latin typeface="等线" panose="02010600030101010101" pitchFamily="2" charset="-122"/>
                <a:ea typeface="等线" panose="02010600030101010101" pitchFamily="2" charset="-122"/>
                <a:cs typeface="+mn-ea"/>
                <a:sym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a:off x="-194553" y="0"/>
            <a:ext cx="3307404" cy="6858001"/>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72854"/>
          <a:stretch>
            <a:fillRect/>
          </a:stretch>
        </p:blipFill>
        <p:spPr>
          <a:xfrm rot="10800000">
            <a:off x="8884488" y="0"/>
            <a:ext cx="3307404" cy="6858001"/>
          </a:xfrm>
          <a:prstGeom prst="rect">
            <a:avLst/>
          </a:prstGeom>
        </p:spPr>
      </p:pic>
      <p:sp>
        <p:nvSpPr>
          <p:cNvPr id="8" name="椭圆 7"/>
          <p:cNvSpPr/>
          <p:nvPr/>
        </p:nvSpPr>
        <p:spPr>
          <a:xfrm>
            <a:off x="3789329" y="1122329"/>
            <a:ext cx="4613342" cy="4613342"/>
          </a:xfrm>
          <a:prstGeom prst="ellipse">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nvGrpSpPr>
          <p:cNvPr id="9" name="组合 8"/>
          <p:cNvGrpSpPr/>
          <p:nvPr/>
        </p:nvGrpSpPr>
        <p:grpSpPr>
          <a:xfrm>
            <a:off x="4230282" y="1901757"/>
            <a:ext cx="3731437" cy="2144743"/>
            <a:chOff x="4294963" y="2039833"/>
            <a:chExt cx="3731437" cy="2144743"/>
          </a:xfrm>
        </p:grpSpPr>
        <p:sp>
          <p:nvSpPr>
            <p:cNvPr id="10" name="矩形 9"/>
            <p:cNvSpPr/>
            <p:nvPr/>
          </p:nvSpPr>
          <p:spPr>
            <a:xfrm>
              <a:off x="4359646" y="3129424"/>
              <a:ext cx="3602071" cy="768350"/>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用户</a:t>
              </a:r>
              <a:r>
                <a:rPr lang="zh-CN" altLang="en-US" sz="4400" dirty="0">
                  <a:ln w="0"/>
                  <a:solidFill>
                    <a:prstClr val="white"/>
                  </a:solidFill>
                  <a:latin typeface="思源黑体 CN Heavy" panose="020B0A00000000000000" pitchFamily="34" charset="-122"/>
                  <a:ea typeface="思源黑体 CN Heavy" panose="020B0A00000000000000" pitchFamily="34" charset="-122"/>
                </a:rPr>
                <a:t>调研</a:t>
              </a:r>
              <a:endParaRPr kumimoji="0" lang="zh-CN" altLang="en-US" sz="44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1" name="矩形 10"/>
            <p:cNvSpPr/>
            <p:nvPr/>
          </p:nvSpPr>
          <p:spPr>
            <a:xfrm>
              <a:off x="5474881" y="2039833"/>
              <a:ext cx="1371600" cy="1200329"/>
            </a:xfrm>
            <a:prstGeom prst="rect">
              <a:avLst/>
            </a:prstGeom>
            <a:noFill/>
          </p:spPr>
          <p:txBody>
            <a:bodyPr wrap="square" lIns="91440" tIns="45720" rIns="91440" bIns="4572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rPr>
                <a:t>01</a:t>
              </a:r>
              <a:endParaRPr kumimoji="0" lang="zh-CN" altLang="en-US" sz="7200" b="0" i="0" u="none" strike="noStrike" kern="1200" cap="none" spc="0" normalizeH="0" baseline="0" noProof="0" dirty="0">
                <a:ln w="0"/>
                <a:solidFill>
                  <a:prstClr val="white"/>
                </a:solidFill>
                <a:effectLst/>
                <a:uLnTx/>
                <a:uFillTx/>
                <a:latin typeface="思源黑体 CN Heavy" panose="020B0A00000000000000" pitchFamily="34" charset="-122"/>
                <a:ea typeface="思源黑体 CN Heavy" panose="020B0A00000000000000" pitchFamily="34" charset="-122"/>
                <a:cs typeface="+mn-cs"/>
              </a:endParaRPr>
            </a:p>
          </p:txBody>
        </p:sp>
        <p:sp>
          <p:nvSpPr>
            <p:cNvPr id="12" name="文本框 11"/>
            <p:cNvSpPr txBox="1"/>
            <p:nvPr/>
          </p:nvSpPr>
          <p:spPr>
            <a:xfrm>
              <a:off x="4294963" y="3816276"/>
              <a:ext cx="3731437" cy="36830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6" name="文本框 25"/>
          <p:cNvSpPr txBox="1"/>
          <p:nvPr/>
        </p:nvSpPr>
        <p:spPr>
          <a:xfrm>
            <a:off x="1712207" y="1851087"/>
            <a:ext cx="3130980" cy="769441"/>
          </a:xfrm>
          <a:prstGeom prst="rect">
            <a:avLst/>
          </a:prstGeom>
          <a:noFill/>
        </p:spPr>
        <p:txBody>
          <a:bodyPr wrap="square" rtlCol="0">
            <a:spAutoFit/>
          </a:bodyPr>
          <a:lstStyle/>
          <a:p>
            <a:r>
              <a:rPr lang="zh-CN" altLang="en-US" sz="4400" b="1" dirty="0">
                <a:solidFill>
                  <a:srgbClr val="7188A8"/>
                </a:solidFill>
                <a:cs typeface="+mn-ea"/>
                <a:sym typeface="+mn-lt"/>
              </a:rPr>
              <a:t>手游爱好者</a:t>
            </a:r>
            <a:endParaRPr lang="zh-CN" altLang="en-US" sz="4400" b="1" dirty="0">
              <a:solidFill>
                <a:srgbClr val="7188A8"/>
              </a:solidFill>
              <a:cs typeface="+mn-ea"/>
              <a:sym typeface="+mn-lt"/>
            </a:endParaRPr>
          </a:p>
        </p:txBody>
      </p:sp>
      <p:sp>
        <p:nvSpPr>
          <p:cNvPr id="29" name="椭圆 28"/>
          <p:cNvSpPr/>
          <p:nvPr/>
        </p:nvSpPr>
        <p:spPr>
          <a:xfrm>
            <a:off x="3928787"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63730"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Group 23"/>
          <p:cNvGrpSpPr/>
          <p:nvPr/>
        </p:nvGrpSpPr>
        <p:grpSpPr bwMode="auto">
          <a:xfrm>
            <a:off x="4179612" y="3309275"/>
            <a:ext cx="412751" cy="508000"/>
            <a:chOff x="0" y="0"/>
            <a:chExt cx="134" cy="163"/>
          </a:xfrm>
          <a:solidFill>
            <a:schemeClr val="bg1"/>
          </a:solidFill>
        </p:grpSpPr>
        <p:sp>
          <p:nvSpPr>
            <p:cNvPr id="33"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34" name="Rectangle 25"/>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35" name="Rectangle 26"/>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36" name="Group 27"/>
          <p:cNvGrpSpPr/>
          <p:nvPr/>
        </p:nvGrpSpPr>
        <p:grpSpPr bwMode="auto">
          <a:xfrm>
            <a:off x="1732348" y="3315627"/>
            <a:ext cx="389467" cy="493183"/>
            <a:chOff x="0" y="0"/>
            <a:chExt cx="127" cy="163"/>
          </a:xfrm>
          <a:solidFill>
            <a:schemeClr val="bg1"/>
          </a:solidFill>
        </p:grpSpPr>
        <p:sp>
          <p:nvSpPr>
            <p:cNvPr id="37"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38"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39"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40"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41"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44" name="Line 45"/>
          <p:cNvSpPr>
            <a:spLocks noChangeShapeType="1"/>
          </p:cNvSpPr>
          <p:nvPr/>
        </p:nvSpPr>
        <p:spPr bwMode="auto">
          <a:xfrm>
            <a:off x="3199197"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54" name="文本框1"/>
          <p:cNvSpPr txBox="1"/>
          <p:nvPr/>
        </p:nvSpPr>
        <p:spPr>
          <a:xfrm>
            <a:off x="1651788" y="4061147"/>
            <a:ext cx="59503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rPr>
              <a:t>朱涵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5" name="文本框2"/>
          <p:cNvSpPr/>
          <p:nvPr/>
        </p:nvSpPr>
        <p:spPr>
          <a:xfrm>
            <a:off x="804863" y="4284949"/>
            <a:ext cx="2288884" cy="1585947"/>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据</a:t>
            </a:r>
            <a:r>
              <a:rPr lang="en-US" altLang="zh-CN" sz="1100" dirty="0" err="1">
                <a:solidFill>
                  <a:srgbClr val="7F7F7F"/>
                </a:solidFill>
                <a:latin typeface="思源黑体 CN Regular" panose="020B0500000000000000" pitchFamily="34" charset="-122"/>
                <a:ea typeface="思源黑体 CN Regular" panose="020B0500000000000000" pitchFamily="34" charset="-122"/>
                <a:cs typeface="+mn-ea"/>
                <a:sym typeface="+mn-lt"/>
              </a:rPr>
              <a:t>taptap</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统计 玩过</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166</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个手游 热门的有原神  光遇 三国杀 </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compass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狂野飙车 无尽灵魂 字走三国 放置江湖 明日方舟 一起来捉妖 阴阳师 荒野乱斗 崩坏</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3 </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明日之后 末剑</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56" name="文本框1"/>
          <p:cNvSpPr txBox="1"/>
          <p:nvPr/>
        </p:nvSpPr>
        <p:spPr>
          <a:xfrm>
            <a:off x="4048977" y="4061147"/>
            <a:ext cx="800219" cy="338554"/>
          </a:xfrm>
          <a:prstGeom prst="rect">
            <a:avLst/>
          </a:prstGeom>
          <a:noFill/>
        </p:spPr>
        <p:txBody>
          <a:bodyPr wrap="none" rtlCol="0">
            <a:spAutoFit/>
          </a:bodyPr>
          <a:lstStyle/>
          <a:p>
            <a:pPr lvl="0" algn="ctr">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陈正祎</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57" name="文本框2"/>
          <p:cNvSpPr/>
          <p:nvPr/>
        </p:nvSpPr>
        <p:spPr>
          <a:xfrm>
            <a:off x="3304645"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玩过原神 荒野乱斗 公主连结等等热门手游</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60" name="文本框 59"/>
          <p:cNvSpPr txBox="1"/>
          <p:nvPr/>
        </p:nvSpPr>
        <p:spPr>
          <a:xfrm>
            <a:off x="7252451" y="1851087"/>
            <a:ext cx="3872744" cy="769441"/>
          </a:xfrm>
          <a:prstGeom prst="rect">
            <a:avLst/>
          </a:prstGeom>
          <a:noFill/>
        </p:spPr>
        <p:txBody>
          <a:bodyPr wrap="square" rtlCol="0">
            <a:spAutoFit/>
          </a:bodyPr>
          <a:lstStyle/>
          <a:p>
            <a:r>
              <a:rPr lang="zh-CN" altLang="en-US" sz="4400" b="1" dirty="0">
                <a:solidFill>
                  <a:srgbClr val="7188A8"/>
                </a:solidFill>
                <a:cs typeface="+mn-ea"/>
                <a:sym typeface="+mn-lt"/>
              </a:rPr>
              <a:t>非手游爱好者</a:t>
            </a:r>
            <a:endParaRPr lang="zh-CN" altLang="en-US" sz="4400" b="1" dirty="0">
              <a:solidFill>
                <a:srgbClr val="7188A8"/>
              </a:solidFill>
              <a:cs typeface="+mn-ea"/>
              <a:sym typeface="+mn-lt"/>
            </a:endParaRPr>
          </a:p>
        </p:txBody>
      </p:sp>
      <p:sp>
        <p:nvSpPr>
          <p:cNvPr id="61" name="椭圆 60"/>
          <p:cNvSpPr/>
          <p:nvPr/>
        </p:nvSpPr>
        <p:spPr>
          <a:xfrm>
            <a:off x="9831554" y="3079300"/>
            <a:ext cx="914400" cy="914400"/>
          </a:xfrm>
          <a:prstGeom prst="ellipse">
            <a:avLst/>
          </a:prstGeom>
          <a:solidFill>
            <a:srgbClr val="96C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7366497" y="3079300"/>
            <a:ext cx="914400" cy="914400"/>
          </a:xfrm>
          <a:prstGeom prst="ellipse">
            <a:avLst/>
          </a:prstGeom>
          <a:solidFill>
            <a:srgbClr val="F7B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Group 23"/>
          <p:cNvGrpSpPr/>
          <p:nvPr/>
        </p:nvGrpSpPr>
        <p:grpSpPr bwMode="auto">
          <a:xfrm>
            <a:off x="10082379" y="3309275"/>
            <a:ext cx="412751" cy="508000"/>
            <a:chOff x="0" y="0"/>
            <a:chExt cx="134" cy="163"/>
          </a:xfrm>
          <a:solidFill>
            <a:schemeClr val="bg1"/>
          </a:solidFill>
        </p:grpSpPr>
        <p:sp>
          <p:nvSpPr>
            <p:cNvPr id="64" name="Freeform 24"/>
            <p:cNvSpPr>
              <a:spLocks noEditPoints="1"/>
            </p:cNvSpPr>
            <p:nvPr/>
          </p:nvSpPr>
          <p:spPr bwMode="auto">
            <a:xfrm>
              <a:off x="0" y="0"/>
              <a:ext cx="134" cy="163"/>
            </a:xfrm>
            <a:custGeom>
              <a:avLst/>
              <a:gdLst>
                <a:gd name="T0" fmla="*/ 0 w 134"/>
                <a:gd name="T1" fmla="*/ 0 h 163"/>
                <a:gd name="T2" fmla="*/ 0 w 134"/>
                <a:gd name="T3" fmla="*/ 163 h 163"/>
                <a:gd name="T4" fmla="*/ 92 w 134"/>
                <a:gd name="T5" fmla="*/ 163 h 163"/>
                <a:gd name="T6" fmla="*/ 134 w 134"/>
                <a:gd name="T7" fmla="*/ 121 h 163"/>
                <a:gd name="T8" fmla="*/ 134 w 134"/>
                <a:gd name="T9" fmla="*/ 0 h 163"/>
                <a:gd name="T10" fmla="*/ 0 w 134"/>
                <a:gd name="T11" fmla="*/ 0 h 163"/>
                <a:gd name="T12" fmla="*/ 14 w 134"/>
                <a:gd name="T13" fmla="*/ 14 h 163"/>
                <a:gd name="T14" fmla="*/ 120 w 134"/>
                <a:gd name="T15" fmla="*/ 14 h 163"/>
                <a:gd name="T16" fmla="*/ 120 w 134"/>
                <a:gd name="T17" fmla="*/ 112 h 163"/>
                <a:gd name="T18" fmla="*/ 83 w 134"/>
                <a:gd name="T19" fmla="*/ 112 h 163"/>
                <a:gd name="T20" fmla="*/ 83 w 134"/>
                <a:gd name="T21" fmla="*/ 150 h 163"/>
                <a:gd name="T22" fmla="*/ 14 w 134"/>
                <a:gd name="T23" fmla="*/ 150 h 163"/>
                <a:gd name="T24" fmla="*/ 14 w 134"/>
                <a:gd name="T25" fmla="*/ 14 h 163"/>
                <a:gd name="T26" fmla="*/ 111 w 134"/>
                <a:gd name="T27" fmla="*/ 125 h 163"/>
                <a:gd name="T28" fmla="*/ 96 w 134"/>
                <a:gd name="T29" fmla="*/ 140 h 163"/>
                <a:gd name="T30" fmla="*/ 96 w 134"/>
                <a:gd name="T31" fmla="*/ 125 h 163"/>
                <a:gd name="T32" fmla="*/ 111 w 134"/>
                <a:gd name="T33" fmla="*/ 12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63">
                  <a:moveTo>
                    <a:pt x="0" y="0"/>
                  </a:moveTo>
                  <a:lnTo>
                    <a:pt x="0" y="163"/>
                  </a:lnTo>
                  <a:lnTo>
                    <a:pt x="92" y="163"/>
                  </a:lnTo>
                  <a:lnTo>
                    <a:pt x="134" y="121"/>
                  </a:lnTo>
                  <a:lnTo>
                    <a:pt x="134" y="0"/>
                  </a:lnTo>
                  <a:lnTo>
                    <a:pt x="0" y="0"/>
                  </a:lnTo>
                  <a:close/>
                  <a:moveTo>
                    <a:pt x="14" y="14"/>
                  </a:moveTo>
                  <a:lnTo>
                    <a:pt x="120" y="14"/>
                  </a:lnTo>
                  <a:lnTo>
                    <a:pt x="120" y="112"/>
                  </a:lnTo>
                  <a:lnTo>
                    <a:pt x="83" y="112"/>
                  </a:lnTo>
                  <a:lnTo>
                    <a:pt x="83" y="150"/>
                  </a:lnTo>
                  <a:lnTo>
                    <a:pt x="14" y="150"/>
                  </a:lnTo>
                  <a:lnTo>
                    <a:pt x="14" y="14"/>
                  </a:lnTo>
                  <a:close/>
                  <a:moveTo>
                    <a:pt x="111" y="125"/>
                  </a:moveTo>
                  <a:lnTo>
                    <a:pt x="96" y="140"/>
                  </a:lnTo>
                  <a:lnTo>
                    <a:pt x="96" y="125"/>
                  </a:lnTo>
                  <a:lnTo>
                    <a:pt x="111" y="125"/>
                  </a:lnTo>
                  <a:close/>
                </a:path>
              </a:pathLst>
            </a:custGeom>
            <a:grpFill/>
            <a:ln w="9525">
              <a:solidFill>
                <a:schemeClr val="bg1"/>
              </a:solidFill>
              <a:round/>
            </a:ln>
          </p:spPr>
          <p:txBody>
            <a:bodyPr/>
            <a:lstStyle/>
            <a:p>
              <a:endParaRPr lang="zh-CN" altLang="en-US" sz="2400"/>
            </a:p>
          </p:txBody>
        </p:sp>
        <p:sp>
          <p:nvSpPr>
            <p:cNvPr id="65" name="Rectangle 25"/>
            <p:cNvSpPr>
              <a:spLocks noChangeArrowheads="1"/>
            </p:cNvSpPr>
            <p:nvPr/>
          </p:nvSpPr>
          <p:spPr bwMode="auto">
            <a:xfrm>
              <a:off x="37" y="44"/>
              <a:ext cx="59" cy="15"/>
            </a:xfrm>
            <a:prstGeom prst="rect">
              <a:avLst/>
            </a:prstGeom>
            <a:grpFill/>
            <a:ln w="9525">
              <a:solidFill>
                <a:schemeClr val="bg1"/>
              </a:solidFill>
              <a:miter lim="800000"/>
            </a:ln>
          </p:spPr>
          <p:txBody>
            <a:bodyPr/>
            <a:lstStyle/>
            <a:p>
              <a:endParaRPr lang="zh-CN" altLang="en-US" sz="2400"/>
            </a:p>
          </p:txBody>
        </p:sp>
        <p:sp>
          <p:nvSpPr>
            <p:cNvPr id="66" name="Rectangle 26"/>
            <p:cNvSpPr>
              <a:spLocks noChangeArrowheads="1"/>
            </p:cNvSpPr>
            <p:nvPr/>
          </p:nvSpPr>
          <p:spPr bwMode="auto">
            <a:xfrm>
              <a:off x="37" y="83"/>
              <a:ext cx="38" cy="14"/>
            </a:xfrm>
            <a:prstGeom prst="rect">
              <a:avLst/>
            </a:prstGeom>
            <a:grpFill/>
            <a:ln w="9525">
              <a:solidFill>
                <a:schemeClr val="bg1"/>
              </a:solidFill>
              <a:miter lim="800000"/>
            </a:ln>
          </p:spPr>
          <p:txBody>
            <a:bodyPr/>
            <a:lstStyle/>
            <a:p>
              <a:endParaRPr lang="zh-CN" altLang="en-US" sz="2400"/>
            </a:p>
          </p:txBody>
        </p:sp>
      </p:grpSp>
      <p:grpSp>
        <p:nvGrpSpPr>
          <p:cNvPr id="67" name="Group 27"/>
          <p:cNvGrpSpPr/>
          <p:nvPr/>
        </p:nvGrpSpPr>
        <p:grpSpPr bwMode="auto">
          <a:xfrm>
            <a:off x="7635115" y="3315627"/>
            <a:ext cx="389467" cy="493183"/>
            <a:chOff x="0" y="0"/>
            <a:chExt cx="127" cy="163"/>
          </a:xfrm>
          <a:solidFill>
            <a:schemeClr val="bg1"/>
          </a:solidFill>
        </p:grpSpPr>
        <p:sp>
          <p:nvSpPr>
            <p:cNvPr id="68" name="Freeform 28"/>
            <p:cNvSpPr/>
            <p:nvPr/>
          </p:nvSpPr>
          <p:spPr bwMode="auto">
            <a:xfrm>
              <a:off x="0" y="0"/>
              <a:ext cx="127" cy="163"/>
            </a:xfrm>
            <a:custGeom>
              <a:avLst/>
              <a:gdLst>
                <a:gd name="T0" fmla="*/ 28 w 124"/>
                <a:gd name="T1" fmla="*/ 146 h 159"/>
                <a:gd name="T2" fmla="*/ 14 w 124"/>
                <a:gd name="T3" fmla="*/ 146 h 159"/>
                <a:gd name="T4" fmla="*/ 14 w 124"/>
                <a:gd name="T5" fmla="*/ 13 h 159"/>
                <a:gd name="T6" fmla="*/ 117 w 124"/>
                <a:gd name="T7" fmla="*/ 13 h 159"/>
                <a:gd name="T8" fmla="*/ 124 w 124"/>
                <a:gd name="T9" fmla="*/ 7 h 159"/>
                <a:gd name="T10" fmla="*/ 117 w 124"/>
                <a:gd name="T11" fmla="*/ 0 h 159"/>
                <a:gd name="T12" fmla="*/ 7 w 124"/>
                <a:gd name="T13" fmla="*/ 0 h 159"/>
                <a:gd name="T14" fmla="*/ 0 w 124"/>
                <a:gd name="T15" fmla="*/ 7 h 159"/>
                <a:gd name="T16" fmla="*/ 0 w 124"/>
                <a:gd name="T17" fmla="*/ 152 h 159"/>
                <a:gd name="T18" fmla="*/ 7 w 124"/>
                <a:gd name="T19" fmla="*/ 159 h 159"/>
                <a:gd name="T20" fmla="*/ 28 w 124"/>
                <a:gd name="T21" fmla="*/ 159 h 159"/>
                <a:gd name="T22" fmla="*/ 35 w 124"/>
                <a:gd name="T23" fmla="*/ 152 h 159"/>
                <a:gd name="T24" fmla="*/ 28 w 124"/>
                <a:gd name="T25" fmla="*/ 14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9">
                  <a:moveTo>
                    <a:pt x="28" y="146"/>
                  </a:moveTo>
                  <a:cubicBezTo>
                    <a:pt x="14" y="146"/>
                    <a:pt x="14" y="146"/>
                    <a:pt x="14" y="146"/>
                  </a:cubicBezTo>
                  <a:cubicBezTo>
                    <a:pt x="14" y="13"/>
                    <a:pt x="14" y="13"/>
                    <a:pt x="14" y="13"/>
                  </a:cubicBezTo>
                  <a:cubicBezTo>
                    <a:pt x="117" y="13"/>
                    <a:pt x="117" y="13"/>
                    <a:pt x="117" y="13"/>
                  </a:cubicBezTo>
                  <a:cubicBezTo>
                    <a:pt x="121" y="13"/>
                    <a:pt x="124" y="10"/>
                    <a:pt x="124" y="7"/>
                  </a:cubicBezTo>
                  <a:cubicBezTo>
                    <a:pt x="124" y="3"/>
                    <a:pt x="121" y="0"/>
                    <a:pt x="117" y="0"/>
                  </a:cubicBezTo>
                  <a:cubicBezTo>
                    <a:pt x="7" y="0"/>
                    <a:pt x="7" y="0"/>
                    <a:pt x="7" y="0"/>
                  </a:cubicBezTo>
                  <a:cubicBezTo>
                    <a:pt x="3" y="0"/>
                    <a:pt x="0" y="3"/>
                    <a:pt x="0" y="7"/>
                  </a:cubicBezTo>
                  <a:cubicBezTo>
                    <a:pt x="0" y="152"/>
                    <a:pt x="0" y="152"/>
                    <a:pt x="0" y="152"/>
                  </a:cubicBezTo>
                  <a:cubicBezTo>
                    <a:pt x="0" y="156"/>
                    <a:pt x="3" y="159"/>
                    <a:pt x="7" y="159"/>
                  </a:cubicBezTo>
                  <a:cubicBezTo>
                    <a:pt x="28" y="159"/>
                    <a:pt x="28" y="159"/>
                    <a:pt x="28" y="159"/>
                  </a:cubicBezTo>
                  <a:cubicBezTo>
                    <a:pt x="31" y="159"/>
                    <a:pt x="35" y="156"/>
                    <a:pt x="35" y="152"/>
                  </a:cubicBezTo>
                  <a:cubicBezTo>
                    <a:pt x="35" y="149"/>
                    <a:pt x="31" y="146"/>
                    <a:pt x="28" y="146"/>
                  </a:cubicBezTo>
                </a:path>
              </a:pathLst>
            </a:custGeom>
            <a:grpFill/>
            <a:ln w="9525">
              <a:solidFill>
                <a:schemeClr val="bg1"/>
              </a:solidFill>
              <a:round/>
            </a:ln>
          </p:spPr>
          <p:txBody>
            <a:bodyPr/>
            <a:lstStyle/>
            <a:p>
              <a:endParaRPr lang="zh-CN" altLang="en-US" sz="2400"/>
            </a:p>
          </p:txBody>
        </p:sp>
        <p:sp>
          <p:nvSpPr>
            <p:cNvPr id="69" name="Freeform 29"/>
            <p:cNvSpPr/>
            <p:nvPr/>
          </p:nvSpPr>
          <p:spPr bwMode="auto">
            <a:xfrm>
              <a:off x="80" y="95"/>
              <a:ext cx="47" cy="68"/>
            </a:xfrm>
            <a:custGeom>
              <a:avLst/>
              <a:gdLst>
                <a:gd name="T0" fmla="*/ 39 w 46"/>
                <a:gd name="T1" fmla="*/ 0 h 66"/>
                <a:gd name="T2" fmla="*/ 32 w 46"/>
                <a:gd name="T3" fmla="*/ 7 h 66"/>
                <a:gd name="T4" fmla="*/ 32 w 46"/>
                <a:gd name="T5" fmla="*/ 53 h 66"/>
                <a:gd name="T6" fmla="*/ 7 w 46"/>
                <a:gd name="T7" fmla="*/ 53 h 66"/>
                <a:gd name="T8" fmla="*/ 0 w 46"/>
                <a:gd name="T9" fmla="*/ 59 h 66"/>
                <a:gd name="T10" fmla="*/ 7 w 46"/>
                <a:gd name="T11" fmla="*/ 66 h 66"/>
                <a:gd name="T12" fmla="*/ 39 w 46"/>
                <a:gd name="T13" fmla="*/ 66 h 66"/>
                <a:gd name="T14" fmla="*/ 44 w 46"/>
                <a:gd name="T15" fmla="*/ 64 h 66"/>
                <a:gd name="T16" fmla="*/ 46 w 46"/>
                <a:gd name="T17" fmla="*/ 59 h 66"/>
                <a:gd name="T18" fmla="*/ 46 w 46"/>
                <a:gd name="T19" fmla="*/ 7 h 66"/>
                <a:gd name="T20" fmla="*/ 39 w 46"/>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6">
                  <a:moveTo>
                    <a:pt x="39" y="0"/>
                  </a:moveTo>
                  <a:cubicBezTo>
                    <a:pt x="35" y="0"/>
                    <a:pt x="32" y="3"/>
                    <a:pt x="32" y="7"/>
                  </a:cubicBezTo>
                  <a:cubicBezTo>
                    <a:pt x="32" y="53"/>
                    <a:pt x="32" y="53"/>
                    <a:pt x="32" y="53"/>
                  </a:cubicBezTo>
                  <a:cubicBezTo>
                    <a:pt x="7" y="53"/>
                    <a:pt x="7" y="53"/>
                    <a:pt x="7" y="53"/>
                  </a:cubicBezTo>
                  <a:cubicBezTo>
                    <a:pt x="3" y="53"/>
                    <a:pt x="0" y="56"/>
                    <a:pt x="0" y="59"/>
                  </a:cubicBezTo>
                  <a:cubicBezTo>
                    <a:pt x="0" y="63"/>
                    <a:pt x="3" y="66"/>
                    <a:pt x="7" y="66"/>
                  </a:cubicBezTo>
                  <a:cubicBezTo>
                    <a:pt x="39" y="66"/>
                    <a:pt x="39" y="66"/>
                    <a:pt x="39" y="66"/>
                  </a:cubicBezTo>
                  <a:cubicBezTo>
                    <a:pt x="41" y="66"/>
                    <a:pt x="43" y="66"/>
                    <a:pt x="44" y="64"/>
                  </a:cubicBezTo>
                  <a:cubicBezTo>
                    <a:pt x="45" y="63"/>
                    <a:pt x="46" y="61"/>
                    <a:pt x="46" y="59"/>
                  </a:cubicBezTo>
                  <a:cubicBezTo>
                    <a:pt x="46" y="7"/>
                    <a:pt x="46" y="7"/>
                    <a:pt x="46" y="7"/>
                  </a:cubicBezTo>
                  <a:cubicBezTo>
                    <a:pt x="46" y="3"/>
                    <a:pt x="43" y="0"/>
                    <a:pt x="39" y="0"/>
                  </a:cubicBezTo>
                </a:path>
              </a:pathLst>
            </a:custGeom>
            <a:grpFill/>
            <a:ln w="9525">
              <a:solidFill>
                <a:schemeClr val="bg1"/>
              </a:solidFill>
              <a:round/>
            </a:ln>
          </p:spPr>
          <p:txBody>
            <a:bodyPr/>
            <a:lstStyle/>
            <a:p>
              <a:endParaRPr lang="zh-CN" altLang="en-US" sz="2400"/>
            </a:p>
          </p:txBody>
        </p:sp>
        <p:sp>
          <p:nvSpPr>
            <p:cNvPr id="70" name="Freeform 30"/>
            <p:cNvSpPr>
              <a:spLocks noEditPoints="1"/>
            </p:cNvSpPr>
            <p:nvPr/>
          </p:nvSpPr>
          <p:spPr bwMode="auto">
            <a:xfrm>
              <a:off x="46" y="34"/>
              <a:ext cx="79" cy="114"/>
            </a:xfrm>
            <a:custGeom>
              <a:avLst/>
              <a:gdLst>
                <a:gd name="T0" fmla="*/ 68 w 78"/>
                <a:gd name="T1" fmla="*/ 2 h 112"/>
                <a:gd name="T2" fmla="*/ 60 w 78"/>
                <a:gd name="T3" fmla="*/ 0 h 112"/>
                <a:gd name="T4" fmla="*/ 46 w 78"/>
                <a:gd name="T5" fmla="*/ 8 h 112"/>
                <a:gd name="T6" fmla="*/ 1 w 78"/>
                <a:gd name="T7" fmla="*/ 85 h 112"/>
                <a:gd name="T8" fmla="*/ 0 w 78"/>
                <a:gd name="T9" fmla="*/ 88 h 112"/>
                <a:gd name="T10" fmla="*/ 1 w 78"/>
                <a:gd name="T11" fmla="*/ 106 h 112"/>
                <a:gd name="T12" fmla="*/ 4 w 78"/>
                <a:gd name="T13" fmla="*/ 112 h 112"/>
                <a:gd name="T14" fmla="*/ 8 w 78"/>
                <a:gd name="T15" fmla="*/ 112 h 112"/>
                <a:gd name="T16" fmla="*/ 11 w 78"/>
                <a:gd name="T17" fmla="*/ 112 h 112"/>
                <a:gd name="T18" fmla="*/ 27 w 78"/>
                <a:gd name="T19" fmla="*/ 103 h 112"/>
                <a:gd name="T20" fmla="*/ 29 w 78"/>
                <a:gd name="T21" fmla="*/ 101 h 112"/>
                <a:gd name="T22" fmla="*/ 74 w 78"/>
                <a:gd name="T23" fmla="*/ 24 h 112"/>
                <a:gd name="T24" fmla="*/ 68 w 78"/>
                <a:gd name="T25" fmla="*/ 2 h 112"/>
                <a:gd name="T26" fmla="*/ 62 w 78"/>
                <a:gd name="T27" fmla="*/ 17 h 112"/>
                <a:gd name="T28" fmla="*/ 18 w 78"/>
                <a:gd name="T29" fmla="*/ 92 h 112"/>
                <a:gd name="T30" fmla="*/ 14 w 78"/>
                <a:gd name="T31" fmla="*/ 94 h 112"/>
                <a:gd name="T32" fmla="*/ 14 w 78"/>
                <a:gd name="T33" fmla="*/ 90 h 112"/>
                <a:gd name="T34" fmla="*/ 57 w 78"/>
                <a:gd name="T35" fmla="*/ 15 h 112"/>
                <a:gd name="T36" fmla="*/ 61 w 78"/>
                <a:gd name="T37" fmla="*/ 14 h 112"/>
                <a:gd name="T38" fmla="*/ 62 w 78"/>
                <a:gd name="T39"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12">
                  <a:moveTo>
                    <a:pt x="68" y="2"/>
                  </a:moveTo>
                  <a:cubicBezTo>
                    <a:pt x="65" y="1"/>
                    <a:pt x="62" y="0"/>
                    <a:pt x="60" y="0"/>
                  </a:cubicBezTo>
                  <a:cubicBezTo>
                    <a:pt x="54" y="0"/>
                    <a:pt x="48" y="3"/>
                    <a:pt x="46" y="8"/>
                  </a:cubicBezTo>
                  <a:cubicBezTo>
                    <a:pt x="1" y="85"/>
                    <a:pt x="1" y="85"/>
                    <a:pt x="1" y="85"/>
                  </a:cubicBezTo>
                  <a:cubicBezTo>
                    <a:pt x="1" y="86"/>
                    <a:pt x="0" y="87"/>
                    <a:pt x="0" y="88"/>
                  </a:cubicBezTo>
                  <a:cubicBezTo>
                    <a:pt x="1" y="106"/>
                    <a:pt x="1" y="106"/>
                    <a:pt x="1" y="106"/>
                  </a:cubicBezTo>
                  <a:cubicBezTo>
                    <a:pt x="1" y="108"/>
                    <a:pt x="2" y="110"/>
                    <a:pt x="4" y="112"/>
                  </a:cubicBezTo>
                  <a:cubicBezTo>
                    <a:pt x="5" y="112"/>
                    <a:pt x="7" y="112"/>
                    <a:pt x="8" y="112"/>
                  </a:cubicBezTo>
                  <a:cubicBezTo>
                    <a:pt x="9" y="112"/>
                    <a:pt x="10" y="112"/>
                    <a:pt x="11" y="112"/>
                  </a:cubicBezTo>
                  <a:cubicBezTo>
                    <a:pt x="27" y="103"/>
                    <a:pt x="27" y="103"/>
                    <a:pt x="27" y="103"/>
                  </a:cubicBezTo>
                  <a:cubicBezTo>
                    <a:pt x="28" y="103"/>
                    <a:pt x="29" y="102"/>
                    <a:pt x="29" y="101"/>
                  </a:cubicBezTo>
                  <a:cubicBezTo>
                    <a:pt x="74" y="24"/>
                    <a:pt x="74" y="24"/>
                    <a:pt x="74" y="24"/>
                  </a:cubicBezTo>
                  <a:cubicBezTo>
                    <a:pt x="78" y="16"/>
                    <a:pt x="75" y="7"/>
                    <a:pt x="68" y="2"/>
                  </a:cubicBezTo>
                  <a:moveTo>
                    <a:pt x="62" y="17"/>
                  </a:moveTo>
                  <a:cubicBezTo>
                    <a:pt x="18" y="92"/>
                    <a:pt x="18" y="92"/>
                    <a:pt x="18" y="92"/>
                  </a:cubicBezTo>
                  <a:cubicBezTo>
                    <a:pt x="14" y="94"/>
                    <a:pt x="14" y="94"/>
                    <a:pt x="14" y="94"/>
                  </a:cubicBezTo>
                  <a:cubicBezTo>
                    <a:pt x="14" y="90"/>
                    <a:pt x="14" y="90"/>
                    <a:pt x="14" y="90"/>
                  </a:cubicBezTo>
                  <a:cubicBezTo>
                    <a:pt x="57" y="15"/>
                    <a:pt x="57" y="15"/>
                    <a:pt x="57" y="15"/>
                  </a:cubicBezTo>
                  <a:cubicBezTo>
                    <a:pt x="58" y="14"/>
                    <a:pt x="60" y="13"/>
                    <a:pt x="61" y="14"/>
                  </a:cubicBezTo>
                  <a:cubicBezTo>
                    <a:pt x="62" y="15"/>
                    <a:pt x="62" y="16"/>
                    <a:pt x="62" y="17"/>
                  </a:cubicBezTo>
                </a:path>
              </a:pathLst>
            </a:custGeom>
            <a:grpFill/>
            <a:ln w="9525">
              <a:solidFill>
                <a:schemeClr val="bg1"/>
              </a:solidFill>
              <a:round/>
            </a:ln>
          </p:spPr>
          <p:txBody>
            <a:bodyPr/>
            <a:lstStyle/>
            <a:p>
              <a:endParaRPr lang="zh-CN" altLang="en-US" sz="2400"/>
            </a:p>
          </p:txBody>
        </p:sp>
        <p:sp>
          <p:nvSpPr>
            <p:cNvPr id="71" name="Freeform 31"/>
            <p:cNvSpPr/>
            <p:nvPr/>
          </p:nvSpPr>
          <p:spPr bwMode="auto">
            <a:xfrm>
              <a:off x="24" y="46"/>
              <a:ext cx="49" cy="14"/>
            </a:xfrm>
            <a:custGeom>
              <a:avLst/>
              <a:gdLst>
                <a:gd name="T0" fmla="*/ 48 w 48"/>
                <a:gd name="T1" fmla="*/ 7 h 14"/>
                <a:gd name="T2" fmla="*/ 42 w 48"/>
                <a:gd name="T3" fmla="*/ 0 h 14"/>
                <a:gd name="T4" fmla="*/ 7 w 48"/>
                <a:gd name="T5" fmla="*/ 0 h 14"/>
                <a:gd name="T6" fmla="*/ 0 w 48"/>
                <a:gd name="T7" fmla="*/ 7 h 14"/>
                <a:gd name="T8" fmla="*/ 7 w 48"/>
                <a:gd name="T9" fmla="*/ 14 h 14"/>
                <a:gd name="T10" fmla="*/ 42 w 48"/>
                <a:gd name="T11" fmla="*/ 14 h 14"/>
                <a:gd name="T12" fmla="*/ 48 w 48"/>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7"/>
                  </a:moveTo>
                  <a:cubicBezTo>
                    <a:pt x="48" y="3"/>
                    <a:pt x="45" y="0"/>
                    <a:pt x="42" y="0"/>
                  </a:cubicBezTo>
                  <a:cubicBezTo>
                    <a:pt x="7" y="0"/>
                    <a:pt x="7" y="0"/>
                    <a:pt x="7" y="0"/>
                  </a:cubicBezTo>
                  <a:cubicBezTo>
                    <a:pt x="3" y="0"/>
                    <a:pt x="0" y="3"/>
                    <a:pt x="0" y="7"/>
                  </a:cubicBezTo>
                  <a:cubicBezTo>
                    <a:pt x="0" y="11"/>
                    <a:pt x="3" y="14"/>
                    <a:pt x="7" y="14"/>
                  </a:cubicBezTo>
                  <a:cubicBezTo>
                    <a:pt x="42" y="14"/>
                    <a:pt x="42" y="14"/>
                    <a:pt x="42" y="14"/>
                  </a:cubicBezTo>
                  <a:cubicBezTo>
                    <a:pt x="45" y="14"/>
                    <a:pt x="48" y="11"/>
                    <a:pt x="48" y="7"/>
                  </a:cubicBezTo>
                </a:path>
              </a:pathLst>
            </a:custGeom>
            <a:grpFill/>
            <a:ln w="9525">
              <a:solidFill>
                <a:schemeClr val="bg1"/>
              </a:solidFill>
              <a:round/>
            </a:ln>
          </p:spPr>
          <p:txBody>
            <a:bodyPr/>
            <a:lstStyle/>
            <a:p>
              <a:endParaRPr lang="zh-CN" altLang="en-US" sz="2400"/>
            </a:p>
          </p:txBody>
        </p:sp>
        <p:sp>
          <p:nvSpPr>
            <p:cNvPr id="72" name="Freeform 32"/>
            <p:cNvSpPr/>
            <p:nvPr/>
          </p:nvSpPr>
          <p:spPr bwMode="auto">
            <a:xfrm>
              <a:off x="24" y="73"/>
              <a:ext cx="32" cy="15"/>
            </a:xfrm>
            <a:custGeom>
              <a:avLst/>
              <a:gdLst>
                <a:gd name="T0" fmla="*/ 7 w 31"/>
                <a:gd name="T1" fmla="*/ 0 h 14"/>
                <a:gd name="T2" fmla="*/ 0 w 31"/>
                <a:gd name="T3" fmla="*/ 7 h 14"/>
                <a:gd name="T4" fmla="*/ 7 w 31"/>
                <a:gd name="T5" fmla="*/ 14 h 14"/>
                <a:gd name="T6" fmla="*/ 24 w 31"/>
                <a:gd name="T7" fmla="*/ 14 h 14"/>
                <a:gd name="T8" fmla="*/ 31 w 31"/>
                <a:gd name="T9" fmla="*/ 7 h 14"/>
                <a:gd name="T10" fmla="*/ 24 w 31"/>
                <a:gd name="T11" fmla="*/ 0 h 14"/>
                <a:gd name="T12" fmla="*/ 7 w 3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1" h="14">
                  <a:moveTo>
                    <a:pt x="7" y="0"/>
                  </a:moveTo>
                  <a:cubicBezTo>
                    <a:pt x="3" y="0"/>
                    <a:pt x="0" y="3"/>
                    <a:pt x="0" y="7"/>
                  </a:cubicBezTo>
                  <a:cubicBezTo>
                    <a:pt x="0" y="11"/>
                    <a:pt x="3" y="14"/>
                    <a:pt x="7" y="14"/>
                  </a:cubicBezTo>
                  <a:cubicBezTo>
                    <a:pt x="24" y="14"/>
                    <a:pt x="24" y="14"/>
                    <a:pt x="24" y="14"/>
                  </a:cubicBezTo>
                  <a:cubicBezTo>
                    <a:pt x="28" y="14"/>
                    <a:pt x="31" y="11"/>
                    <a:pt x="31" y="7"/>
                  </a:cubicBezTo>
                  <a:cubicBezTo>
                    <a:pt x="31" y="3"/>
                    <a:pt x="28" y="0"/>
                    <a:pt x="24" y="0"/>
                  </a:cubicBezTo>
                  <a:lnTo>
                    <a:pt x="7" y="0"/>
                  </a:lnTo>
                  <a:close/>
                </a:path>
              </a:pathLst>
            </a:custGeom>
            <a:grpFill/>
            <a:ln w="9525">
              <a:solidFill>
                <a:schemeClr val="bg1"/>
              </a:solidFill>
              <a:round/>
            </a:ln>
          </p:spPr>
          <p:txBody>
            <a:bodyPr/>
            <a:lstStyle/>
            <a:p>
              <a:endParaRPr lang="zh-CN" altLang="en-US" sz="2400"/>
            </a:p>
          </p:txBody>
        </p:sp>
      </p:grpSp>
      <p:sp>
        <p:nvSpPr>
          <p:cNvPr id="73" name="Line 45"/>
          <p:cNvSpPr>
            <a:spLocks noChangeShapeType="1"/>
          </p:cNvSpPr>
          <p:nvPr/>
        </p:nvSpPr>
        <p:spPr bwMode="auto">
          <a:xfrm>
            <a:off x="9101964" y="3288109"/>
            <a:ext cx="0" cy="1824567"/>
          </a:xfrm>
          <a:prstGeom prst="line">
            <a:avLst/>
          </a:prstGeom>
          <a:noFill/>
          <a:ln w="6350" cmpd="sng">
            <a:solidFill>
              <a:schemeClr val="bg1">
                <a:lumMod val="65000"/>
              </a:schemeClr>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74" name="文本框1"/>
          <p:cNvSpPr txBox="1"/>
          <p:nvPr/>
        </p:nvSpPr>
        <p:spPr>
          <a:xfrm>
            <a:off x="7451968" y="4061147"/>
            <a:ext cx="8002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童子涵</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5" name="文本框2"/>
          <p:cNvSpPr/>
          <p:nvPr/>
        </p:nvSpPr>
        <p:spPr>
          <a:xfrm>
            <a:off x="6707630" y="4284949"/>
            <a:ext cx="2288884" cy="570284"/>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非</a:t>
            </a:r>
            <a:r>
              <a:rPr kumimoji="0" lang="zh-CN" altLang="en-US" sz="1100" b="0" i="0" u="none" strike="noStrike" kern="1200" cap="none" spc="0" normalizeH="0" baseline="0" noProof="0" dirty="0">
                <a:ln>
                  <a:noFill/>
                </a:ln>
                <a:solidFill>
                  <a:srgbClr val="7F7F7F"/>
                </a:solidFill>
                <a:effectLst/>
                <a:uLnTx/>
                <a:uFillTx/>
                <a:latin typeface="思源黑体 CN Regular" panose="020B0500000000000000" pitchFamily="34" charset="-122"/>
                <a:ea typeface="思源黑体 CN Regular" panose="020B0500000000000000" pitchFamily="34" charset="-122"/>
                <a:cs typeface="+mn-ea"/>
                <a:sym typeface="+mn-lt"/>
              </a:rPr>
              <a:t>手游</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爱好，但是爱好电脑游戏，最近正在玩</a:t>
            </a:r>
            <a:r>
              <a:rPr lang="en-US" altLang="zh-CN" sz="1100" dirty="0">
                <a:solidFill>
                  <a:srgbClr val="7F7F7F"/>
                </a:solidFill>
                <a:latin typeface="思源黑体 CN Regular" panose="020B0500000000000000" pitchFamily="34" charset="-122"/>
                <a:ea typeface="思源黑体 CN Regular" panose="020B0500000000000000" pitchFamily="34" charset="-122"/>
                <a:cs typeface="+mn-ea"/>
                <a:sym typeface="+mn-lt"/>
              </a:rPr>
              <a:t>NBA2K</a:t>
            </a:r>
            <a:r>
              <a:rPr lang="zh-CN" altLang="en-US" sz="1100" dirty="0">
                <a:solidFill>
                  <a:srgbClr val="7F7F7F"/>
                </a:solidFill>
                <a:latin typeface="思源黑体 CN Regular" panose="020B0500000000000000" pitchFamily="34" charset="-122"/>
                <a:ea typeface="思源黑体 CN Regular" panose="020B0500000000000000" pitchFamily="34" charset="-122"/>
                <a:cs typeface="+mn-ea"/>
                <a:sym typeface="+mn-lt"/>
              </a:rPr>
              <a:t>和反恐精英</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76" name="文本框1"/>
          <p:cNvSpPr txBox="1"/>
          <p:nvPr/>
        </p:nvSpPr>
        <p:spPr>
          <a:xfrm>
            <a:off x="9849155" y="4061147"/>
            <a:ext cx="10054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7188A8"/>
                </a:solidFill>
                <a:latin typeface="思源黑体 CN Bold" panose="020B0800000000000000" pitchFamily="34" charset="-122"/>
                <a:ea typeface="思源黑体 CN Bold" panose="020B0800000000000000" pitchFamily="34" charset="-122"/>
              </a:rPr>
              <a:t>杨枨老师</a:t>
            </a:r>
            <a:endParaRPr kumimoji="0" lang="id-ID" sz="1600" b="1" i="0" u="none" strike="noStrike" kern="1200" cap="none" spc="0" normalizeH="0" baseline="0" noProof="0" dirty="0">
              <a:ln>
                <a:noFill/>
              </a:ln>
              <a:solidFill>
                <a:srgbClr val="7188A8"/>
              </a:solidFill>
              <a:effectLst/>
              <a:uLnTx/>
              <a:uFillTx/>
              <a:latin typeface="思源黑体 CN Bold" panose="020B0800000000000000" pitchFamily="34" charset="-122"/>
              <a:ea typeface="思源黑体 CN Bold" panose="020B0800000000000000" pitchFamily="34" charset="-122"/>
              <a:cs typeface="+mn-cs"/>
            </a:endParaRPr>
          </a:p>
        </p:txBody>
      </p:sp>
      <p:sp>
        <p:nvSpPr>
          <p:cNvPr id="77" name="文本框2"/>
          <p:cNvSpPr/>
          <p:nvPr/>
        </p:nvSpPr>
        <p:spPr>
          <a:xfrm>
            <a:off x="9207412" y="4284949"/>
            <a:ext cx="2288884" cy="316369"/>
          </a:xfrm>
          <a:prstGeom prst="rect">
            <a:avLst/>
          </a:prstGeom>
        </p:spPr>
        <p:txBody>
          <a:bodyPr wrap="square">
            <a:spAutoFit/>
          </a:bodyPr>
          <a:lstStyle/>
          <a:p>
            <a:pPr algn="ctr">
              <a:lnSpc>
                <a:spcPct val="150000"/>
              </a:lnSpc>
              <a:spcBef>
                <a:spcPts val="2950"/>
              </a:spcBef>
              <a:defRPr/>
            </a:pPr>
            <a:r>
              <a:rPr lang="zh-CN" altLang="en-US" sz="1100" dirty="0">
                <a:solidFill>
                  <a:srgbClr val="7F7F7F"/>
                </a:solidFill>
                <a:latin typeface="思源黑体 CN Regular" panose="020B0500000000000000" pitchFamily="34" charset="-122"/>
                <a:ea typeface="思源黑体 CN Regular" panose="020B0500000000000000" pitchFamily="34" charset="-122"/>
                <a:sym typeface="+mn-lt"/>
              </a:rPr>
              <a:t>项目的最终用户</a:t>
            </a:r>
            <a:endParaRPr lang="en-US" altLang="en-US" sz="1100" dirty="0">
              <a:solidFill>
                <a:srgbClr val="7F7F7F"/>
              </a:solidFill>
              <a:latin typeface="思源黑体 CN Regular" panose="020B0500000000000000" pitchFamily="34" charset="-122"/>
              <a:ea typeface="思源黑体 CN Regular" panose="020B0500000000000000" pitchFamily="34" charset="-122"/>
              <a:sym typeface="+mn-lt"/>
            </a:endParaRPr>
          </a:p>
        </p:txBody>
      </p:sp>
      <p:sp>
        <p:nvSpPr>
          <p:cNvPr id="3" name="文本框 2"/>
          <p:cNvSpPr txBox="1"/>
          <p:nvPr/>
        </p:nvSpPr>
        <p:spPr>
          <a:xfrm>
            <a:off x="909161" y="467371"/>
            <a:ext cx="1826141" cy="584775"/>
          </a:xfrm>
          <a:prstGeom prst="rect">
            <a:avLst/>
          </a:prstGeom>
          <a:noFill/>
        </p:spPr>
        <p:txBody>
          <a:bodyPr wrap="none" rtlCol="0">
            <a:spAutoFit/>
          </a:bodyPr>
          <a:lstStyle/>
          <a:p>
            <a:r>
              <a:rPr lang="zh-CN" altLang="en-US" sz="3200" b="1" dirty="0">
                <a:solidFill>
                  <a:srgbClr val="7188A8"/>
                </a:solidFill>
                <a:cs typeface="+mn-ea"/>
                <a:sym typeface="+mn-lt"/>
              </a:rPr>
              <a:t>用户代表</a:t>
            </a:r>
            <a:endParaRPr lang="zh-CN" altLang="en-US" sz="3200" b="1" dirty="0">
              <a:solidFill>
                <a:srgbClr val="7188A8"/>
              </a:solidFill>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pic>
        <p:nvPicPr>
          <p:cNvPr id="3" name="图片 2"/>
          <p:cNvPicPr>
            <a:picLocks noChangeAspect="1"/>
          </p:cNvPicPr>
          <p:nvPr/>
        </p:nvPicPr>
        <p:blipFill>
          <a:blip r:embed="rId1"/>
          <a:stretch>
            <a:fillRect/>
          </a:stretch>
        </p:blipFill>
        <p:spPr>
          <a:xfrm>
            <a:off x="2671222" y="759758"/>
            <a:ext cx="7094215" cy="53979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3538" y="467169"/>
            <a:ext cx="2371764" cy="584977"/>
            <a:chOff x="334963" y="486219"/>
            <a:chExt cx="2371764" cy="584977"/>
          </a:xfrm>
        </p:grpSpPr>
        <p:sp>
          <p:nvSpPr>
            <p:cNvPr id="14" name="文本框 13"/>
            <p:cNvSpPr txBox="1"/>
            <p:nvPr/>
          </p:nvSpPr>
          <p:spPr>
            <a:xfrm>
              <a:off x="880586" y="486421"/>
              <a:ext cx="1826141" cy="584775"/>
            </a:xfrm>
            <a:prstGeom prst="rect">
              <a:avLst/>
            </a:prstGeom>
            <a:noFill/>
          </p:spPr>
          <p:txBody>
            <a:bodyPr wrap="none" rtlCol="0">
              <a:spAutoFit/>
            </a:bodyPr>
            <a:lstStyle/>
            <a:p>
              <a:r>
                <a:rPr lang="zh-CN" altLang="en-US" sz="3200" b="1" dirty="0">
                  <a:solidFill>
                    <a:srgbClr val="7188A8"/>
                  </a:solidFill>
                  <a:cs typeface="+mn-ea"/>
                  <a:sym typeface="+mn-lt"/>
                </a:rPr>
                <a:t>界面调研</a:t>
              </a:r>
              <a:endParaRPr lang="zh-CN" altLang="en-US" sz="3200" b="1" dirty="0">
                <a:solidFill>
                  <a:srgbClr val="7188A8"/>
                </a:solidFill>
                <a:cs typeface="+mn-ea"/>
                <a:sym typeface="+mn-lt"/>
              </a:endParaRPr>
            </a:p>
          </p:txBody>
        </p:sp>
        <p:sp>
          <p:nvSpPr>
            <p:cNvPr id="16" name="矩形 15"/>
            <p:cNvSpPr/>
            <p:nvPr/>
          </p:nvSpPr>
          <p:spPr>
            <a:xfrm>
              <a:off x="334963" y="486219"/>
              <a:ext cx="278711" cy="541682"/>
            </a:xfrm>
            <a:prstGeom prst="rect">
              <a:avLst/>
            </a:prstGeom>
            <a:solidFill>
              <a:srgbClr val="718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2" name="Freeform 33"/>
          <p:cNvSpPr>
            <a:spLocks noEditPoints="1"/>
          </p:cNvSpPr>
          <p:nvPr/>
        </p:nvSpPr>
        <p:spPr bwMode="auto">
          <a:xfrm>
            <a:off x="1068813" y="1804663"/>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6" name="Freeform 33"/>
          <p:cNvSpPr>
            <a:spLocks noEditPoints="1"/>
          </p:cNvSpPr>
          <p:nvPr/>
        </p:nvSpPr>
        <p:spPr bwMode="auto">
          <a:xfrm>
            <a:off x="1068813" y="4236078"/>
            <a:ext cx="594783" cy="404284"/>
          </a:xfrm>
          <a:custGeom>
            <a:avLst/>
            <a:gdLst>
              <a:gd name="T0" fmla="*/ 154 w 160"/>
              <a:gd name="T1" fmla="*/ 12 h 109"/>
              <a:gd name="T2" fmla="*/ 139 w 160"/>
              <a:gd name="T3" fmla="*/ 6 h 109"/>
              <a:gd name="T4" fmla="*/ 123 w 160"/>
              <a:gd name="T5" fmla="*/ 12 h 109"/>
              <a:gd name="T6" fmla="*/ 117 w 160"/>
              <a:gd name="T7" fmla="*/ 27 h 109"/>
              <a:gd name="T8" fmla="*/ 119 w 160"/>
              <a:gd name="T9" fmla="*/ 36 h 109"/>
              <a:gd name="T10" fmla="*/ 93 w 160"/>
              <a:gd name="T11" fmla="*/ 60 h 109"/>
              <a:gd name="T12" fmla="*/ 79 w 160"/>
              <a:gd name="T13" fmla="*/ 56 h 109"/>
              <a:gd name="T14" fmla="*/ 66 w 160"/>
              <a:gd name="T15" fmla="*/ 59 h 109"/>
              <a:gd name="T16" fmla="*/ 47 w 160"/>
              <a:gd name="T17" fmla="*/ 37 h 109"/>
              <a:gd name="T18" fmla="*/ 43 w 160"/>
              <a:gd name="T19" fmla="*/ 7 h 109"/>
              <a:gd name="T20" fmla="*/ 25 w 160"/>
              <a:gd name="T21" fmla="*/ 0 h 109"/>
              <a:gd name="T22" fmla="*/ 8 w 160"/>
              <a:gd name="T23" fmla="*/ 7 h 109"/>
              <a:gd name="T24" fmla="*/ 0 w 160"/>
              <a:gd name="T25" fmla="*/ 24 h 109"/>
              <a:gd name="T26" fmla="*/ 8 w 160"/>
              <a:gd name="T27" fmla="*/ 42 h 109"/>
              <a:gd name="T28" fmla="*/ 25 w 160"/>
              <a:gd name="T29" fmla="*/ 49 h 109"/>
              <a:gd name="T30" fmla="*/ 37 w 160"/>
              <a:gd name="T31" fmla="*/ 46 h 109"/>
              <a:gd name="T32" fmla="*/ 56 w 160"/>
              <a:gd name="T33" fmla="*/ 69 h 109"/>
              <a:gd name="T34" fmla="*/ 60 w 160"/>
              <a:gd name="T35" fmla="*/ 102 h 109"/>
              <a:gd name="T36" fmla="*/ 79 w 160"/>
              <a:gd name="T37" fmla="*/ 109 h 109"/>
              <a:gd name="T38" fmla="*/ 98 w 160"/>
              <a:gd name="T39" fmla="*/ 102 h 109"/>
              <a:gd name="T40" fmla="*/ 102 w 160"/>
              <a:gd name="T41" fmla="*/ 69 h 109"/>
              <a:gd name="T42" fmla="*/ 129 w 160"/>
              <a:gd name="T43" fmla="*/ 46 h 109"/>
              <a:gd name="T44" fmla="*/ 139 w 160"/>
              <a:gd name="T45" fmla="*/ 49 h 109"/>
              <a:gd name="T46" fmla="*/ 154 w 160"/>
              <a:gd name="T47" fmla="*/ 43 h 109"/>
              <a:gd name="T48" fmla="*/ 160 w 160"/>
              <a:gd name="T49" fmla="*/ 27 h 109"/>
              <a:gd name="T50" fmla="*/ 154 w 160"/>
              <a:gd name="T51" fmla="*/ 12 h 109"/>
              <a:gd name="T52" fmla="*/ 17 w 160"/>
              <a:gd name="T53" fmla="*/ 32 h 109"/>
              <a:gd name="T54" fmla="*/ 14 w 160"/>
              <a:gd name="T55" fmla="*/ 24 h 109"/>
              <a:gd name="T56" fmla="*/ 17 w 160"/>
              <a:gd name="T57" fmla="*/ 17 h 109"/>
              <a:gd name="T58" fmla="*/ 25 w 160"/>
              <a:gd name="T59" fmla="*/ 13 h 109"/>
              <a:gd name="T60" fmla="*/ 33 w 160"/>
              <a:gd name="T61" fmla="*/ 17 h 109"/>
              <a:gd name="T62" fmla="*/ 33 w 160"/>
              <a:gd name="T63" fmla="*/ 32 h 109"/>
              <a:gd name="T64" fmla="*/ 17 w 160"/>
              <a:gd name="T65" fmla="*/ 32 h 109"/>
              <a:gd name="T66" fmla="*/ 144 w 160"/>
              <a:gd name="T67" fmla="*/ 33 h 109"/>
              <a:gd name="T68" fmla="*/ 133 w 160"/>
              <a:gd name="T69" fmla="*/ 33 h 109"/>
              <a:gd name="T70" fmla="*/ 131 w 160"/>
              <a:gd name="T71" fmla="*/ 27 h 109"/>
              <a:gd name="T72" fmla="*/ 133 w 160"/>
              <a:gd name="T73" fmla="*/ 22 h 109"/>
              <a:gd name="T74" fmla="*/ 139 w 160"/>
              <a:gd name="T75" fmla="*/ 20 h 109"/>
              <a:gd name="T76" fmla="*/ 144 w 160"/>
              <a:gd name="T77" fmla="*/ 22 h 109"/>
              <a:gd name="T78" fmla="*/ 146 w 160"/>
              <a:gd name="T79" fmla="*/ 27 h 109"/>
              <a:gd name="T80" fmla="*/ 144 w 160"/>
              <a:gd name="T81"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0" h="109">
                <a:moveTo>
                  <a:pt x="154" y="12"/>
                </a:moveTo>
                <a:cubicBezTo>
                  <a:pt x="150" y="8"/>
                  <a:pt x="144" y="6"/>
                  <a:pt x="139" y="6"/>
                </a:cubicBezTo>
                <a:cubicBezTo>
                  <a:pt x="133" y="6"/>
                  <a:pt x="127" y="8"/>
                  <a:pt x="123" y="12"/>
                </a:cubicBezTo>
                <a:cubicBezTo>
                  <a:pt x="119" y="16"/>
                  <a:pt x="117" y="22"/>
                  <a:pt x="117" y="27"/>
                </a:cubicBezTo>
                <a:cubicBezTo>
                  <a:pt x="117" y="31"/>
                  <a:pt x="118" y="34"/>
                  <a:pt x="119" y="36"/>
                </a:cubicBezTo>
                <a:cubicBezTo>
                  <a:pt x="93" y="60"/>
                  <a:pt x="93" y="60"/>
                  <a:pt x="93" y="60"/>
                </a:cubicBezTo>
                <a:cubicBezTo>
                  <a:pt x="89" y="57"/>
                  <a:pt x="84" y="56"/>
                  <a:pt x="79" y="56"/>
                </a:cubicBezTo>
                <a:cubicBezTo>
                  <a:pt x="74" y="56"/>
                  <a:pt x="70" y="57"/>
                  <a:pt x="66" y="59"/>
                </a:cubicBezTo>
                <a:cubicBezTo>
                  <a:pt x="47" y="37"/>
                  <a:pt x="47" y="37"/>
                  <a:pt x="47" y="37"/>
                </a:cubicBezTo>
                <a:cubicBezTo>
                  <a:pt x="52" y="27"/>
                  <a:pt x="51" y="15"/>
                  <a:pt x="43" y="7"/>
                </a:cubicBezTo>
                <a:cubicBezTo>
                  <a:pt x="38" y="2"/>
                  <a:pt x="32" y="0"/>
                  <a:pt x="25" y="0"/>
                </a:cubicBezTo>
                <a:cubicBezTo>
                  <a:pt x="19" y="0"/>
                  <a:pt x="12" y="2"/>
                  <a:pt x="8" y="7"/>
                </a:cubicBezTo>
                <a:cubicBezTo>
                  <a:pt x="3" y="12"/>
                  <a:pt x="0" y="18"/>
                  <a:pt x="0" y="24"/>
                </a:cubicBezTo>
                <a:cubicBezTo>
                  <a:pt x="0" y="31"/>
                  <a:pt x="3" y="37"/>
                  <a:pt x="8" y="42"/>
                </a:cubicBezTo>
                <a:cubicBezTo>
                  <a:pt x="12" y="47"/>
                  <a:pt x="19" y="49"/>
                  <a:pt x="25" y="49"/>
                </a:cubicBezTo>
                <a:cubicBezTo>
                  <a:pt x="29" y="49"/>
                  <a:pt x="33" y="48"/>
                  <a:pt x="37" y="46"/>
                </a:cubicBezTo>
                <a:cubicBezTo>
                  <a:pt x="56" y="69"/>
                  <a:pt x="56" y="69"/>
                  <a:pt x="56" y="69"/>
                </a:cubicBezTo>
                <a:cubicBezTo>
                  <a:pt x="50" y="79"/>
                  <a:pt x="51" y="93"/>
                  <a:pt x="60" y="102"/>
                </a:cubicBezTo>
                <a:cubicBezTo>
                  <a:pt x="65" y="107"/>
                  <a:pt x="72" y="109"/>
                  <a:pt x="79" y="109"/>
                </a:cubicBezTo>
                <a:cubicBezTo>
                  <a:pt x="86" y="109"/>
                  <a:pt x="93" y="107"/>
                  <a:pt x="98" y="102"/>
                </a:cubicBezTo>
                <a:cubicBezTo>
                  <a:pt x="107" y="93"/>
                  <a:pt x="108" y="80"/>
                  <a:pt x="102" y="69"/>
                </a:cubicBezTo>
                <a:cubicBezTo>
                  <a:pt x="129" y="46"/>
                  <a:pt x="129" y="46"/>
                  <a:pt x="129" y="46"/>
                </a:cubicBezTo>
                <a:cubicBezTo>
                  <a:pt x="132" y="48"/>
                  <a:pt x="135" y="49"/>
                  <a:pt x="139" y="49"/>
                </a:cubicBezTo>
                <a:cubicBezTo>
                  <a:pt x="144" y="49"/>
                  <a:pt x="150" y="47"/>
                  <a:pt x="154" y="43"/>
                </a:cubicBezTo>
                <a:cubicBezTo>
                  <a:pt x="158" y="38"/>
                  <a:pt x="160" y="33"/>
                  <a:pt x="160" y="27"/>
                </a:cubicBezTo>
                <a:cubicBezTo>
                  <a:pt x="160" y="22"/>
                  <a:pt x="158" y="16"/>
                  <a:pt x="154" y="12"/>
                </a:cubicBezTo>
                <a:moveTo>
                  <a:pt x="17" y="32"/>
                </a:moveTo>
                <a:cubicBezTo>
                  <a:pt x="15" y="30"/>
                  <a:pt x="14" y="27"/>
                  <a:pt x="14" y="24"/>
                </a:cubicBezTo>
                <a:cubicBezTo>
                  <a:pt x="14" y="21"/>
                  <a:pt x="15" y="19"/>
                  <a:pt x="17" y="17"/>
                </a:cubicBezTo>
                <a:cubicBezTo>
                  <a:pt x="20" y="14"/>
                  <a:pt x="22" y="13"/>
                  <a:pt x="25" y="13"/>
                </a:cubicBezTo>
                <a:cubicBezTo>
                  <a:pt x="28" y="13"/>
                  <a:pt x="31" y="14"/>
                  <a:pt x="33" y="17"/>
                </a:cubicBezTo>
                <a:cubicBezTo>
                  <a:pt x="38" y="21"/>
                  <a:pt x="38" y="28"/>
                  <a:pt x="33" y="32"/>
                </a:cubicBezTo>
                <a:cubicBezTo>
                  <a:pt x="29" y="37"/>
                  <a:pt x="22" y="37"/>
                  <a:pt x="17" y="32"/>
                </a:cubicBezTo>
                <a:moveTo>
                  <a:pt x="144" y="33"/>
                </a:moveTo>
                <a:cubicBezTo>
                  <a:pt x="141" y="36"/>
                  <a:pt x="136" y="36"/>
                  <a:pt x="133" y="33"/>
                </a:cubicBezTo>
                <a:cubicBezTo>
                  <a:pt x="132" y="31"/>
                  <a:pt x="131" y="29"/>
                  <a:pt x="131" y="27"/>
                </a:cubicBezTo>
                <a:cubicBezTo>
                  <a:pt x="131" y="25"/>
                  <a:pt x="132" y="23"/>
                  <a:pt x="133" y="22"/>
                </a:cubicBezTo>
                <a:cubicBezTo>
                  <a:pt x="135" y="20"/>
                  <a:pt x="137" y="20"/>
                  <a:pt x="139" y="20"/>
                </a:cubicBezTo>
                <a:cubicBezTo>
                  <a:pt x="141" y="20"/>
                  <a:pt x="143" y="20"/>
                  <a:pt x="144" y="22"/>
                </a:cubicBezTo>
                <a:cubicBezTo>
                  <a:pt x="146" y="23"/>
                  <a:pt x="146" y="25"/>
                  <a:pt x="146" y="27"/>
                </a:cubicBezTo>
                <a:cubicBezTo>
                  <a:pt x="146" y="29"/>
                  <a:pt x="146" y="31"/>
                  <a:pt x="144" y="33"/>
                </a:cubicBezTo>
              </a:path>
            </a:pathLst>
          </a:custGeom>
          <a:solidFill>
            <a:schemeClr val="bg1"/>
          </a:solidFill>
          <a:ln>
            <a:solidFill>
              <a:schemeClr val="bg1"/>
            </a:solidFill>
          </a:ln>
        </p:spPr>
        <p:txBody>
          <a:bodyPr/>
          <a:lstStyle/>
          <a:p>
            <a:endParaRPr lang="zh-CN" altLang="en-US" sz="2400"/>
          </a:p>
        </p:txBody>
      </p:sp>
      <p:sp>
        <p:nvSpPr>
          <p:cNvPr id="9" name="文本框 8"/>
          <p:cNvSpPr txBox="1"/>
          <p:nvPr/>
        </p:nvSpPr>
        <p:spPr>
          <a:xfrm>
            <a:off x="1068813" y="1299337"/>
            <a:ext cx="4355443" cy="2062103"/>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你期待的游戏模式是横屏还是竖屏？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横屏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竖屏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r>
              <a:rPr lang="en-US" altLang="zh-CN" sz="20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20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：竖屏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：如果是竖屏看到的视野会比较窄，横屏比较宽，喜欢宽一点。</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：竖屏好一点，竖屏比较有气氛</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p:cNvSpPr txBox="1"/>
          <p:nvPr/>
        </p:nvSpPr>
        <p:spPr>
          <a:xfrm>
            <a:off x="1068813" y="3496561"/>
            <a:ext cx="4355443" cy="2862322"/>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你期待的主界面按钮布置：</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像部落冲突一样</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游戏开始、邮箱、角色、商城等等按钮布置在最下方</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像天天爱消除一样，各种按钮独立成块，分布在屏幕各处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如下图一样整齐排列</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：偏向于天天爱消除，看上去比较灵动</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：喜欢部落冲突这样的</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：喜欢像部落冲突一样的，比较整齐</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3" name="文本框 12"/>
          <p:cNvSpPr txBox="1"/>
          <p:nvPr/>
        </p:nvSpPr>
        <p:spPr>
          <a:xfrm>
            <a:off x="6492538" y="1052146"/>
            <a:ext cx="4200084" cy="3970318"/>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kern="100" dirty="0">
                <a:latin typeface="Calibri" panose="020F0502020204030204" pitchFamily="34" charset="0"/>
                <a:ea typeface="宋体" panose="02010600030101010101" pitchFamily="2" charset="-122"/>
                <a:cs typeface="Times New Roman" panose="02020603050405020304" pitchFamily="18" charset="0"/>
              </a:rPr>
              <a:t>你</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期待的商城样式：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像决战平安京一样，角色，皮肤等按类别呈现在最下方，中间显示各个不同的角色和皮肤的购买情况</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B)</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像荒野乱斗一样长条显示，各个类别不规则拼接，每天能购买的角色和皮肤随机出现，没有常驻的角色和皮肤</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Z</a:t>
            </a:r>
            <a:r>
              <a:rPr lang="zh-CN" altLang="zh-CN" sz="1800" kern="100" dirty="0">
                <a:solidFill>
                  <a:srgbClr val="4BACC6"/>
                </a:solidFill>
                <a:effectLst/>
                <a:latin typeface="Calibri" panose="020F0502020204030204" pitchFamily="34" charset="0"/>
                <a:ea typeface="宋体" panose="02010600030101010101" pitchFamily="2" charset="-122"/>
                <a:cs typeface="Times New Roman" panose="02020603050405020304" pitchFamily="18" charset="0"/>
              </a:rPr>
              <a:t>：决战平安京</a:t>
            </a: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C</a:t>
            </a:r>
            <a:r>
              <a:rPr lang="zh-CN" altLang="zh-CN" sz="1800" kern="100" dirty="0">
                <a:solidFill>
                  <a:srgbClr val="F79646"/>
                </a:solidFill>
                <a:effectLst/>
                <a:latin typeface="Calibri" panose="020F0502020204030204" pitchFamily="34" charset="0"/>
                <a:ea typeface="宋体" panose="02010600030101010101" pitchFamily="2" charset="-122"/>
                <a:cs typeface="Times New Roman" panose="02020603050405020304" pitchFamily="18" charset="0"/>
              </a:rPr>
              <a:t>：荒野乱斗商城东西挺少的，如果东西少的话可以像荒野乱斗这样，如果商城东西多，像决战平安京这样比较好。</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solidFill>
                  <a:srgbClr val="4F6228"/>
                </a:solidFill>
                <a:effectLst/>
                <a:latin typeface="Calibri" panose="020F0502020204030204" pitchFamily="34" charset="0"/>
                <a:ea typeface="宋体" panose="02010600030101010101" pitchFamily="2" charset="-122"/>
                <a:cs typeface="Times New Roman" panose="02020603050405020304" pitchFamily="18" charset="0"/>
              </a:rPr>
              <a:t>：决战平安京一样的，游戏里的商品可以随便挑，像荒野乱斗还要等刷新，太麻烦了</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88C9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3705</Words>
  <Application>WPS 演示</Application>
  <PresentationFormat>宽屏</PresentationFormat>
  <Paragraphs>561</Paragraphs>
  <Slides>46</Slides>
  <Notes>0</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46</vt:i4>
      </vt:variant>
    </vt:vector>
  </HeadingPairs>
  <TitlesOfParts>
    <vt:vector size="67" baseType="lpstr">
      <vt:lpstr>Arial</vt:lpstr>
      <vt:lpstr>宋体</vt:lpstr>
      <vt:lpstr>Wingdings</vt:lpstr>
      <vt:lpstr>思源黑体 CN Normal</vt:lpstr>
      <vt:lpstr>思源黑体 CN Heavy</vt:lpstr>
      <vt:lpstr>黑体</vt:lpstr>
      <vt:lpstr>华文新魏</vt:lpstr>
      <vt:lpstr>等线</vt:lpstr>
      <vt:lpstr>思源黑体 CN Regular</vt:lpstr>
      <vt:lpstr>思源黑体 CN Bold</vt:lpstr>
      <vt:lpstr>Aharoni</vt:lpstr>
      <vt:lpstr>Calibri</vt:lpstr>
      <vt:lpstr>Times New Roman</vt:lpstr>
      <vt:lpstr>微软雅黑</vt:lpstr>
      <vt:lpstr>Arial Unicode MS</vt:lpstr>
      <vt:lpstr>等线 Light</vt:lpstr>
      <vt:lpstr>楷体_GB2312</vt:lpstr>
      <vt:lpstr>Yu Gothic UI Semibold</vt:lpstr>
      <vt:lpstr>新宋体</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Epo ch</dc:creator>
  <cp:lastModifiedBy>Auditore</cp:lastModifiedBy>
  <cp:revision>71</cp:revision>
  <dcterms:created xsi:type="dcterms:W3CDTF">2020-03-05T12:33:00Z</dcterms:created>
  <dcterms:modified xsi:type="dcterms:W3CDTF">2020-11-19T03:11:29Z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